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sldIdLst>
    <p:sldId id="257" r:id="rId5"/>
    <p:sldId id="258" r:id="rId6"/>
    <p:sldId id="260" r:id="rId7"/>
    <p:sldId id="262" r:id="rId8"/>
    <p:sldId id="271" r:id="rId9"/>
    <p:sldId id="263" r:id="rId10"/>
    <p:sldId id="273" r:id="rId11"/>
    <p:sldId id="264" r:id="rId12"/>
    <p:sldId id="259" r:id="rId13"/>
    <p:sldId id="265" r:id="rId14"/>
    <p:sldId id="266" r:id="rId15"/>
    <p:sldId id="267" r:id="rId16"/>
    <p:sldId id="268" r:id="rId17"/>
    <p:sldId id="269" r:id="rId18"/>
    <p:sldId id="279" r:id="rId19"/>
    <p:sldId id="272" r:id="rId20"/>
    <p:sldId id="270" r:id="rId21"/>
    <p:sldId id="274" r:id="rId22"/>
    <p:sldId id="275" r:id="rId23"/>
    <p:sldId id="276" r:id="rId24"/>
    <p:sldId id="277" r:id="rId25"/>
    <p:sldId id="278" r:id="rId26"/>
  </p:sldIdLst>
  <p:sldSz cx="9144000" cy="6858000" type="screen4x3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4D678C-0587-40F8-930D-515B015554E0}" v="16" dt="2023-10-24T11:46:12.5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27" autoAdjust="0"/>
    <p:restoredTop sz="94660"/>
  </p:normalViewPr>
  <p:slideViewPr>
    <p:cSldViewPr>
      <p:cViewPr varScale="1">
        <p:scale>
          <a:sx n="124" d="100"/>
          <a:sy n="124" d="100"/>
        </p:scale>
        <p:origin x="622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rgeir Steinveg" userId="0e5f4dcc-cdbf-402c-95f5-13f5909302e7" providerId="ADAL" clId="{F94D678C-0587-40F8-930D-515B015554E0}"/>
    <pc:docChg chg="undo custSel addSld delSld modSld sldOrd modNotesMaster">
      <pc:chgData name="Torgeir Steinveg" userId="0e5f4dcc-cdbf-402c-95f5-13f5909302e7" providerId="ADAL" clId="{F94D678C-0587-40F8-930D-515B015554E0}" dt="2023-10-24T11:48:21.979" v="1211" actId="20577"/>
      <pc:docMkLst>
        <pc:docMk/>
      </pc:docMkLst>
      <pc:sldChg chg="modSp mod">
        <pc:chgData name="Torgeir Steinveg" userId="0e5f4dcc-cdbf-402c-95f5-13f5909302e7" providerId="ADAL" clId="{F94D678C-0587-40F8-930D-515B015554E0}" dt="2023-10-18T15:16:54.742" v="971" actId="1076"/>
        <pc:sldMkLst>
          <pc:docMk/>
          <pc:sldMk cId="1398049285" sldId="257"/>
        </pc:sldMkLst>
        <pc:spChg chg="mod">
          <ac:chgData name="Torgeir Steinveg" userId="0e5f4dcc-cdbf-402c-95f5-13f5909302e7" providerId="ADAL" clId="{F94D678C-0587-40F8-930D-515B015554E0}" dt="2023-10-18T15:16:38.952" v="969" actId="115"/>
          <ac:spMkLst>
            <pc:docMk/>
            <pc:sldMk cId="1398049285" sldId="257"/>
            <ac:spMk id="2" creationId="{00000000-0000-0000-0000-000000000000}"/>
          </ac:spMkLst>
        </pc:spChg>
        <pc:spChg chg="mod">
          <ac:chgData name="Torgeir Steinveg" userId="0e5f4dcc-cdbf-402c-95f5-13f5909302e7" providerId="ADAL" clId="{F94D678C-0587-40F8-930D-515B015554E0}" dt="2023-10-18T15:16:54.742" v="971" actId="1076"/>
          <ac:spMkLst>
            <pc:docMk/>
            <pc:sldMk cId="1398049285" sldId="257"/>
            <ac:spMk id="3" creationId="{00000000-0000-0000-0000-000000000000}"/>
          </ac:spMkLst>
        </pc:spChg>
      </pc:sldChg>
      <pc:sldChg chg="modSp mod ord">
        <pc:chgData name="Torgeir Steinveg" userId="0e5f4dcc-cdbf-402c-95f5-13f5909302e7" providerId="ADAL" clId="{F94D678C-0587-40F8-930D-515B015554E0}" dt="2023-10-18T15:15:06.298" v="942"/>
        <pc:sldMkLst>
          <pc:docMk/>
          <pc:sldMk cId="2037300372" sldId="270"/>
        </pc:sldMkLst>
        <pc:spChg chg="mod">
          <ac:chgData name="Torgeir Steinveg" userId="0e5f4dcc-cdbf-402c-95f5-13f5909302e7" providerId="ADAL" clId="{F94D678C-0587-40F8-930D-515B015554E0}" dt="2023-10-18T15:15:06.298" v="942"/>
          <ac:spMkLst>
            <pc:docMk/>
            <pc:sldMk cId="2037300372" sldId="270"/>
            <ac:spMk id="2" creationId="{7A6D987F-F9D1-239F-DE3D-FA86B2CA3E56}"/>
          </ac:spMkLst>
        </pc:spChg>
        <pc:spChg chg="mod">
          <ac:chgData name="Torgeir Steinveg" userId="0e5f4dcc-cdbf-402c-95f5-13f5909302e7" providerId="ADAL" clId="{F94D678C-0587-40F8-930D-515B015554E0}" dt="2023-10-18T15:14:51.945" v="938" actId="6549"/>
          <ac:spMkLst>
            <pc:docMk/>
            <pc:sldMk cId="2037300372" sldId="270"/>
            <ac:spMk id="3" creationId="{4FD5C2BA-1DB1-DC6C-12B3-7CB6281B284D}"/>
          </ac:spMkLst>
        </pc:spChg>
      </pc:sldChg>
      <pc:sldChg chg="modSp mod">
        <pc:chgData name="Torgeir Steinveg" userId="0e5f4dcc-cdbf-402c-95f5-13f5909302e7" providerId="ADAL" clId="{F94D678C-0587-40F8-930D-515B015554E0}" dt="2023-10-18T15:55:07.158" v="1104" actId="20577"/>
        <pc:sldMkLst>
          <pc:docMk/>
          <pc:sldMk cId="1244945875" sldId="271"/>
        </pc:sldMkLst>
        <pc:spChg chg="mod">
          <ac:chgData name="Torgeir Steinveg" userId="0e5f4dcc-cdbf-402c-95f5-13f5909302e7" providerId="ADAL" clId="{F94D678C-0587-40F8-930D-515B015554E0}" dt="2023-10-18T15:55:07.158" v="1104" actId="20577"/>
          <ac:spMkLst>
            <pc:docMk/>
            <pc:sldMk cId="1244945875" sldId="271"/>
            <ac:spMk id="3" creationId="{4FD5C2BA-1DB1-DC6C-12B3-7CB6281B284D}"/>
          </ac:spMkLst>
        </pc:spChg>
      </pc:sldChg>
      <pc:sldChg chg="modSp mod">
        <pc:chgData name="Torgeir Steinveg" userId="0e5f4dcc-cdbf-402c-95f5-13f5909302e7" providerId="ADAL" clId="{F94D678C-0587-40F8-930D-515B015554E0}" dt="2023-10-18T15:14:57.694" v="939" actId="5793"/>
        <pc:sldMkLst>
          <pc:docMk/>
          <pc:sldMk cId="1332846464" sldId="272"/>
        </pc:sldMkLst>
        <pc:spChg chg="mod">
          <ac:chgData name="Torgeir Steinveg" userId="0e5f4dcc-cdbf-402c-95f5-13f5909302e7" providerId="ADAL" clId="{F94D678C-0587-40F8-930D-515B015554E0}" dt="2023-10-18T15:14:57.694" v="939" actId="5793"/>
          <ac:spMkLst>
            <pc:docMk/>
            <pc:sldMk cId="1332846464" sldId="272"/>
            <ac:spMk id="2" creationId="{7A6D987F-F9D1-239F-DE3D-FA86B2CA3E56}"/>
          </ac:spMkLst>
        </pc:spChg>
        <pc:spChg chg="mod">
          <ac:chgData name="Torgeir Steinveg" userId="0e5f4dcc-cdbf-402c-95f5-13f5909302e7" providerId="ADAL" clId="{F94D678C-0587-40F8-930D-515B015554E0}" dt="2023-10-18T15:14:39.991" v="935" actId="20577"/>
          <ac:spMkLst>
            <pc:docMk/>
            <pc:sldMk cId="1332846464" sldId="272"/>
            <ac:spMk id="3" creationId="{4FD5C2BA-1DB1-DC6C-12B3-7CB6281B284D}"/>
          </ac:spMkLst>
        </pc:spChg>
      </pc:sldChg>
      <pc:sldChg chg="modSp add mod">
        <pc:chgData name="Torgeir Steinveg" userId="0e5f4dcc-cdbf-402c-95f5-13f5909302e7" providerId="ADAL" clId="{F94D678C-0587-40F8-930D-515B015554E0}" dt="2023-10-18T15:06:56.526" v="264" actId="20577"/>
        <pc:sldMkLst>
          <pc:docMk/>
          <pc:sldMk cId="2800615206" sldId="273"/>
        </pc:sldMkLst>
        <pc:spChg chg="mod">
          <ac:chgData name="Torgeir Steinveg" userId="0e5f4dcc-cdbf-402c-95f5-13f5909302e7" providerId="ADAL" clId="{F94D678C-0587-40F8-930D-515B015554E0}" dt="2023-10-18T15:06:56.526" v="264" actId="20577"/>
          <ac:spMkLst>
            <pc:docMk/>
            <pc:sldMk cId="2800615206" sldId="273"/>
            <ac:spMk id="3" creationId="{4FD5C2BA-1DB1-DC6C-12B3-7CB6281B284D}"/>
          </ac:spMkLst>
        </pc:spChg>
      </pc:sldChg>
      <pc:sldChg chg="addSp delSp modSp add mod">
        <pc:chgData name="Torgeir Steinveg" userId="0e5f4dcc-cdbf-402c-95f5-13f5909302e7" providerId="ADAL" clId="{F94D678C-0587-40F8-930D-515B015554E0}" dt="2023-10-18T15:15:51.268" v="966"/>
        <pc:sldMkLst>
          <pc:docMk/>
          <pc:sldMk cId="146048997" sldId="274"/>
        </pc:sldMkLst>
        <pc:spChg chg="mod">
          <ac:chgData name="Torgeir Steinveg" userId="0e5f4dcc-cdbf-402c-95f5-13f5909302e7" providerId="ADAL" clId="{F94D678C-0587-40F8-930D-515B015554E0}" dt="2023-10-18T15:15:27.533" v="951" actId="20577"/>
          <ac:spMkLst>
            <pc:docMk/>
            <pc:sldMk cId="146048997" sldId="274"/>
            <ac:spMk id="2" creationId="{7A6D987F-F9D1-239F-DE3D-FA86B2CA3E56}"/>
          </ac:spMkLst>
        </pc:spChg>
        <pc:spChg chg="mod">
          <ac:chgData name="Torgeir Steinveg" userId="0e5f4dcc-cdbf-402c-95f5-13f5909302e7" providerId="ADAL" clId="{F94D678C-0587-40F8-930D-515B015554E0}" dt="2023-10-18T15:15:36.774" v="960" actId="20577"/>
          <ac:spMkLst>
            <pc:docMk/>
            <pc:sldMk cId="146048997" sldId="274"/>
            <ac:spMk id="3" creationId="{4FD5C2BA-1DB1-DC6C-12B3-7CB6281B284D}"/>
          </ac:spMkLst>
        </pc:spChg>
        <pc:picChg chg="add mod">
          <ac:chgData name="Torgeir Steinveg" userId="0e5f4dcc-cdbf-402c-95f5-13f5909302e7" providerId="ADAL" clId="{F94D678C-0587-40F8-930D-515B015554E0}" dt="2023-10-18T15:15:51.268" v="966"/>
          <ac:picMkLst>
            <pc:docMk/>
            <pc:sldMk cId="146048997" sldId="274"/>
            <ac:picMk id="4" creationId="{CD9F31D1-5801-FA71-2314-6D0B6D212CE4}"/>
          </ac:picMkLst>
        </pc:picChg>
        <pc:picChg chg="del">
          <ac:chgData name="Torgeir Steinveg" userId="0e5f4dcc-cdbf-402c-95f5-13f5909302e7" providerId="ADAL" clId="{F94D678C-0587-40F8-930D-515B015554E0}" dt="2023-10-18T15:15:39.333" v="961" actId="478"/>
          <ac:picMkLst>
            <pc:docMk/>
            <pc:sldMk cId="146048997" sldId="274"/>
            <ac:picMk id="6" creationId="{AE8465F8-2DCE-2093-8355-FBE82EB83B21}"/>
          </ac:picMkLst>
        </pc:picChg>
      </pc:sldChg>
      <pc:sldChg chg="delSp add del mod">
        <pc:chgData name="Torgeir Steinveg" userId="0e5f4dcc-cdbf-402c-95f5-13f5909302e7" providerId="ADAL" clId="{F94D678C-0587-40F8-930D-515B015554E0}" dt="2023-10-18T15:15:54.822" v="967" actId="47"/>
        <pc:sldMkLst>
          <pc:docMk/>
          <pc:sldMk cId="426163322" sldId="275"/>
        </pc:sldMkLst>
        <pc:picChg chg="del">
          <ac:chgData name="Torgeir Steinveg" userId="0e5f4dcc-cdbf-402c-95f5-13f5909302e7" providerId="ADAL" clId="{F94D678C-0587-40F8-930D-515B015554E0}" dt="2023-10-18T15:15:49.749" v="965" actId="21"/>
          <ac:picMkLst>
            <pc:docMk/>
            <pc:sldMk cId="426163322" sldId="275"/>
            <ac:picMk id="6" creationId="{E556AE77-F0A1-B4BA-0125-A5EBB899BF9E}"/>
          </ac:picMkLst>
        </pc:picChg>
      </pc:sldChg>
      <pc:sldChg chg="add">
        <pc:chgData name="Torgeir Steinveg" userId="0e5f4dcc-cdbf-402c-95f5-13f5909302e7" providerId="ADAL" clId="{F94D678C-0587-40F8-930D-515B015554E0}" dt="2023-10-18T15:16:20.184" v="968"/>
        <pc:sldMkLst>
          <pc:docMk/>
          <pc:sldMk cId="503210142" sldId="275"/>
        </pc:sldMkLst>
      </pc:sldChg>
      <pc:sldChg chg="add del">
        <pc:chgData name="Torgeir Steinveg" userId="0e5f4dcc-cdbf-402c-95f5-13f5909302e7" providerId="ADAL" clId="{F94D678C-0587-40F8-930D-515B015554E0}" dt="2023-10-18T15:15:47.232" v="963"/>
        <pc:sldMkLst>
          <pc:docMk/>
          <pc:sldMk cId="4243677642" sldId="275"/>
        </pc:sldMkLst>
      </pc:sldChg>
      <pc:sldChg chg="modSp new mod">
        <pc:chgData name="Torgeir Steinveg" userId="0e5f4dcc-cdbf-402c-95f5-13f5909302e7" providerId="ADAL" clId="{F94D678C-0587-40F8-930D-515B015554E0}" dt="2023-10-18T15:21:40.295" v="1053" actId="403"/>
        <pc:sldMkLst>
          <pc:docMk/>
          <pc:sldMk cId="1520496263" sldId="276"/>
        </pc:sldMkLst>
        <pc:spChg chg="mod">
          <ac:chgData name="Torgeir Steinveg" userId="0e5f4dcc-cdbf-402c-95f5-13f5909302e7" providerId="ADAL" clId="{F94D678C-0587-40F8-930D-515B015554E0}" dt="2023-10-18T15:21:40.295" v="1053" actId="403"/>
          <ac:spMkLst>
            <pc:docMk/>
            <pc:sldMk cId="1520496263" sldId="276"/>
            <ac:spMk id="3" creationId="{AA1C841C-CFCD-A7C6-EA82-0D21AB4E3969}"/>
          </ac:spMkLst>
        </pc:spChg>
      </pc:sldChg>
      <pc:sldChg chg="modSp add del mod ord">
        <pc:chgData name="Torgeir Steinveg" userId="0e5f4dcc-cdbf-402c-95f5-13f5909302e7" providerId="ADAL" clId="{F94D678C-0587-40F8-930D-515B015554E0}" dt="2023-10-18T15:21:03.004" v="1018" actId="2696"/>
        <pc:sldMkLst>
          <pc:docMk/>
          <pc:sldMk cId="4181776428" sldId="276"/>
        </pc:sldMkLst>
        <pc:spChg chg="mod">
          <ac:chgData name="Torgeir Steinveg" userId="0e5f4dcc-cdbf-402c-95f5-13f5909302e7" providerId="ADAL" clId="{F94D678C-0587-40F8-930D-515B015554E0}" dt="2023-10-18T15:18:14.351" v="1016" actId="20577"/>
          <ac:spMkLst>
            <pc:docMk/>
            <pc:sldMk cId="4181776428" sldId="276"/>
            <ac:spMk id="3" creationId="{00000000-0000-0000-0000-000000000000}"/>
          </ac:spMkLst>
        </pc:spChg>
      </pc:sldChg>
      <pc:sldChg chg="modSp add del mod">
        <pc:chgData name="Torgeir Steinveg" userId="0e5f4dcc-cdbf-402c-95f5-13f5909302e7" providerId="ADAL" clId="{F94D678C-0587-40F8-930D-515B015554E0}" dt="2023-10-18T15:21:03.004" v="1018" actId="2696"/>
        <pc:sldMkLst>
          <pc:docMk/>
          <pc:sldMk cId="203899550" sldId="277"/>
        </pc:sldMkLst>
        <pc:spChg chg="mod">
          <ac:chgData name="Torgeir Steinveg" userId="0e5f4dcc-cdbf-402c-95f5-13f5909302e7" providerId="ADAL" clId="{F94D678C-0587-40F8-930D-515B015554E0}" dt="2023-10-18T15:18:11.743" v="1015" actId="20577"/>
          <ac:spMkLst>
            <pc:docMk/>
            <pc:sldMk cId="203899550" sldId="277"/>
            <ac:spMk id="3" creationId="{00000000-0000-0000-0000-000000000000}"/>
          </ac:spMkLst>
        </pc:spChg>
      </pc:sldChg>
      <pc:sldChg chg="add">
        <pc:chgData name="Torgeir Steinveg" userId="0e5f4dcc-cdbf-402c-95f5-13f5909302e7" providerId="ADAL" clId="{F94D678C-0587-40F8-930D-515B015554E0}" dt="2023-10-18T15:21:06.213" v="1020"/>
        <pc:sldMkLst>
          <pc:docMk/>
          <pc:sldMk cId="1398333610" sldId="277"/>
        </pc:sldMkLst>
      </pc:sldChg>
      <pc:sldChg chg="add">
        <pc:chgData name="Torgeir Steinveg" userId="0e5f4dcc-cdbf-402c-95f5-13f5909302e7" providerId="ADAL" clId="{F94D678C-0587-40F8-930D-515B015554E0}" dt="2023-10-18T15:21:06.213" v="1020"/>
        <pc:sldMkLst>
          <pc:docMk/>
          <pc:sldMk cId="1928076951" sldId="278"/>
        </pc:sldMkLst>
      </pc:sldChg>
      <pc:sldChg chg="addSp delSp modSp add mod">
        <pc:chgData name="Torgeir Steinveg" userId="0e5f4dcc-cdbf-402c-95f5-13f5909302e7" providerId="ADAL" clId="{F94D678C-0587-40F8-930D-515B015554E0}" dt="2023-10-24T11:48:21.979" v="1211" actId="20577"/>
        <pc:sldMkLst>
          <pc:docMk/>
          <pc:sldMk cId="3678823656" sldId="279"/>
        </pc:sldMkLst>
        <pc:spChg chg="mod">
          <ac:chgData name="Torgeir Steinveg" userId="0e5f4dcc-cdbf-402c-95f5-13f5909302e7" providerId="ADAL" clId="{F94D678C-0587-40F8-930D-515B015554E0}" dt="2023-10-24T11:48:21.979" v="1211" actId="20577"/>
          <ac:spMkLst>
            <pc:docMk/>
            <pc:sldMk cId="3678823656" sldId="279"/>
            <ac:spMk id="3" creationId="{4FD5C2BA-1DB1-DC6C-12B3-7CB6281B284D}"/>
          </ac:spMkLst>
        </pc:spChg>
        <pc:picChg chg="add mod">
          <ac:chgData name="Torgeir Steinveg" userId="0e5f4dcc-cdbf-402c-95f5-13f5909302e7" providerId="ADAL" clId="{F94D678C-0587-40F8-930D-515B015554E0}" dt="2023-10-24T11:48:07.901" v="1189" actId="14100"/>
          <ac:picMkLst>
            <pc:docMk/>
            <pc:sldMk cId="3678823656" sldId="279"/>
            <ac:picMk id="5" creationId="{BC511B4D-E4F0-FB64-486A-E0AF826A561C}"/>
          </ac:picMkLst>
        </pc:picChg>
        <pc:picChg chg="del mod">
          <ac:chgData name="Torgeir Steinveg" userId="0e5f4dcc-cdbf-402c-95f5-13f5909302e7" providerId="ADAL" clId="{F94D678C-0587-40F8-930D-515B015554E0}" dt="2023-10-24T11:47:58.476" v="1184" actId="478"/>
          <ac:picMkLst>
            <pc:docMk/>
            <pc:sldMk cId="3678823656" sldId="279"/>
            <ac:picMk id="6" creationId="{AE8465F8-2DCE-2093-8355-FBE82EB83B2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D20A2E-6FD9-4CC2-A826-8274E2599EFC}" type="datetimeFigureOut">
              <a:rPr lang="nb-NO" smtClean="0"/>
              <a:t>24.10.2023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5B571A-4744-4752-9E9F-6113E6C65AB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00623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96094" y="5661248"/>
            <a:ext cx="5529600" cy="5984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latin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Sett inn </a:t>
            </a:r>
            <a:r>
              <a:rPr lang="en-US" dirty="0" err="1"/>
              <a:t>undertittel</a:t>
            </a:r>
            <a:endParaRPr lang="en-US" dirty="0"/>
          </a:p>
        </p:txBody>
      </p:sp>
      <p:pic>
        <p:nvPicPr>
          <p:cNvPr id="10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44" y="1268760"/>
            <a:ext cx="8928001" cy="2025032"/>
          </a:xfrm>
          <a:prstGeom prst="rect">
            <a:avLst/>
          </a:prstGeom>
        </p:spPr>
      </p:pic>
      <p:pic>
        <p:nvPicPr>
          <p:cNvPr id="11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949280"/>
            <a:ext cx="1203787" cy="585084"/>
          </a:xfrm>
          <a:prstGeom prst="rect">
            <a:avLst/>
          </a:prstGeom>
        </p:spPr>
      </p:pic>
      <p:sp>
        <p:nvSpPr>
          <p:cNvPr id="14" name="Tittel 1"/>
          <p:cNvSpPr>
            <a:spLocks noGrp="1"/>
          </p:cNvSpPr>
          <p:nvPr>
            <p:ph type="ctrTitle" hasCustomPrompt="1"/>
          </p:nvPr>
        </p:nvSpPr>
        <p:spPr>
          <a:xfrm>
            <a:off x="683568" y="3933056"/>
            <a:ext cx="5568619" cy="1722437"/>
          </a:xfrm>
          <a:noFill/>
          <a:ln>
            <a:noFill/>
          </a:ln>
          <a:effectLst/>
        </p:spPr>
        <p:txBody>
          <a:bodyPr lIns="121845" anchor="b"/>
          <a:lstStyle>
            <a:lvl1pPr marL="0" indent="0" algn="l">
              <a:lnSpc>
                <a:spcPts val="3000"/>
              </a:lnSpc>
              <a:buFont typeface="Arial"/>
              <a:buNone/>
              <a:defRPr sz="3200" b="0" i="0" u="none" cap="none">
                <a:solidFill>
                  <a:schemeClr val="tx1"/>
                </a:solidFill>
                <a:effectLst/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nb-NO" noProof="0" dirty="0"/>
              <a:t>Sett inn tittel</a:t>
            </a:r>
          </a:p>
        </p:txBody>
      </p:sp>
    </p:spTree>
    <p:extLst>
      <p:ext uri="{BB962C8B-B14F-4D97-AF65-F5344CB8AC3E}">
        <p14:creationId xmlns:p14="http://schemas.microsoft.com/office/powerpoint/2010/main" val="5409028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7958" y="1268760"/>
            <a:ext cx="8229600" cy="4536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6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6007387"/>
            <a:ext cx="8280920" cy="856497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505" y="6259405"/>
            <a:ext cx="750407" cy="36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438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/>
          <p:cNvSpPr>
            <a:spLocks noGrp="1"/>
          </p:cNvSpPr>
          <p:nvPr>
            <p:ph type="ctrTitle" hasCustomPrompt="1"/>
          </p:nvPr>
        </p:nvSpPr>
        <p:spPr>
          <a:xfrm>
            <a:off x="683568" y="3933056"/>
            <a:ext cx="5568619" cy="1722437"/>
          </a:xfrm>
          <a:noFill/>
          <a:ln>
            <a:noFill/>
          </a:ln>
          <a:effectLst/>
        </p:spPr>
        <p:txBody>
          <a:bodyPr lIns="121845" anchor="b"/>
          <a:lstStyle>
            <a:lvl1pPr marL="0" indent="0" algn="l">
              <a:lnSpc>
                <a:spcPts val="3000"/>
              </a:lnSpc>
              <a:buFont typeface="Arial"/>
              <a:buNone/>
              <a:defRPr sz="3200" b="0" i="0" u="none" cap="none">
                <a:solidFill>
                  <a:schemeClr val="tx1"/>
                </a:solidFill>
                <a:effectLst/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nb-NO" noProof="0" dirty="0"/>
              <a:t>Sett inn tittel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96094" y="5661248"/>
            <a:ext cx="5529600" cy="5984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latin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Sett inn </a:t>
            </a:r>
            <a:r>
              <a:rPr lang="en-US" dirty="0" err="1"/>
              <a:t>undertittel</a:t>
            </a:r>
            <a:endParaRPr lang="en-US" dirty="0"/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"/>
            <a:ext cx="9144000" cy="3717031"/>
          </a:xfrm>
          <a:solidFill>
            <a:schemeClr val="bg1">
              <a:lumMod val="7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en-US" dirty="0" err="1"/>
              <a:t>Klikk</a:t>
            </a:r>
            <a:r>
              <a:rPr lang="en-US" dirty="0"/>
              <a:t> </a:t>
            </a:r>
            <a:r>
              <a:rPr lang="en-US" dirty="0" err="1"/>
              <a:t>ikonet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midten</a:t>
            </a:r>
            <a:r>
              <a:rPr lang="en-US" dirty="0"/>
              <a:t> for </a:t>
            </a:r>
            <a:r>
              <a:rPr lang="en-US" dirty="0" err="1"/>
              <a:t>å</a:t>
            </a:r>
            <a:r>
              <a:rPr lang="en-US" dirty="0"/>
              <a:t> </a:t>
            </a:r>
            <a:r>
              <a:rPr lang="en-US" dirty="0" err="1"/>
              <a:t>hente</a:t>
            </a:r>
            <a:r>
              <a:rPr lang="en-US" dirty="0"/>
              <a:t> inn et </a:t>
            </a:r>
            <a:r>
              <a:rPr lang="en-US" dirty="0" err="1"/>
              <a:t>bilde</a:t>
            </a:r>
            <a:r>
              <a:rPr lang="en-US" dirty="0"/>
              <a:t> </a:t>
            </a:r>
            <a:r>
              <a:rPr lang="en-US" dirty="0" err="1"/>
              <a:t>fra</a:t>
            </a:r>
            <a:r>
              <a:rPr lang="en-US" dirty="0"/>
              <a:t> </a:t>
            </a:r>
            <a:r>
              <a:rPr lang="en-US" dirty="0" err="1"/>
              <a:t>datamaskinen</a:t>
            </a:r>
            <a:r>
              <a:rPr lang="en-US" dirty="0"/>
              <a:t> din. </a:t>
            </a:r>
            <a:r>
              <a:rPr lang="en-US" dirty="0" err="1"/>
              <a:t>Bildet</a:t>
            </a:r>
            <a:r>
              <a:rPr lang="en-US" dirty="0"/>
              <a:t> </a:t>
            </a:r>
            <a:r>
              <a:rPr lang="en-US" dirty="0" err="1"/>
              <a:t>vil</a:t>
            </a:r>
            <a:r>
              <a:rPr lang="en-US" dirty="0"/>
              <a:t> </a:t>
            </a:r>
            <a:r>
              <a:rPr lang="en-US" dirty="0" err="1"/>
              <a:t>automatisk</a:t>
            </a:r>
            <a:r>
              <a:rPr lang="en-US" dirty="0"/>
              <a:t> </a:t>
            </a:r>
            <a:r>
              <a:rPr lang="en-US" dirty="0" err="1"/>
              <a:t>enten</a:t>
            </a:r>
            <a:r>
              <a:rPr lang="en-US" dirty="0"/>
              <a:t> </a:t>
            </a:r>
            <a:r>
              <a:rPr lang="en-US" dirty="0" err="1"/>
              <a:t>fylle</a:t>
            </a:r>
            <a:r>
              <a:rPr lang="en-US" dirty="0"/>
              <a:t> </a:t>
            </a:r>
            <a:r>
              <a:rPr lang="en-US" dirty="0" err="1"/>
              <a:t>høyden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rammen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beskjæres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sidene</a:t>
            </a:r>
            <a:r>
              <a:rPr lang="en-US" dirty="0"/>
              <a:t> </a:t>
            </a:r>
            <a:r>
              <a:rPr lang="en-US" dirty="0" err="1"/>
              <a:t>eller</a:t>
            </a:r>
            <a:r>
              <a:rPr lang="en-US" dirty="0"/>
              <a:t> </a:t>
            </a:r>
            <a:r>
              <a:rPr lang="en-US" dirty="0" err="1"/>
              <a:t>fylle</a:t>
            </a:r>
            <a:r>
              <a:rPr lang="en-US" dirty="0"/>
              <a:t> </a:t>
            </a:r>
            <a:r>
              <a:rPr lang="en-US" dirty="0" err="1"/>
              <a:t>bredden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beskjæres</a:t>
            </a:r>
            <a:r>
              <a:rPr lang="en-US" dirty="0"/>
              <a:t> over/under. </a:t>
            </a:r>
            <a:r>
              <a:rPr lang="en-US" dirty="0" err="1"/>
              <a:t>Bruk</a:t>
            </a:r>
            <a:r>
              <a:rPr lang="en-US" dirty="0"/>
              <a:t> </a:t>
            </a:r>
            <a:r>
              <a:rPr lang="en-US" dirty="0" err="1"/>
              <a:t>Beskjær</a:t>
            </a:r>
            <a:r>
              <a:rPr lang="en-US" dirty="0"/>
              <a:t>/Crop-</a:t>
            </a:r>
            <a:r>
              <a:rPr lang="en-US" dirty="0" err="1"/>
              <a:t>funksjonen</a:t>
            </a:r>
            <a:r>
              <a:rPr lang="en-US" dirty="0"/>
              <a:t> </a:t>
            </a:r>
            <a:r>
              <a:rPr lang="en-US" dirty="0" err="1"/>
              <a:t>dersom</a:t>
            </a:r>
            <a:r>
              <a:rPr lang="en-US" dirty="0"/>
              <a:t> du </a:t>
            </a:r>
            <a:r>
              <a:rPr lang="en-US" dirty="0" err="1"/>
              <a:t>vil</a:t>
            </a:r>
            <a:r>
              <a:rPr lang="en-US" dirty="0"/>
              <a:t> </a:t>
            </a:r>
            <a:r>
              <a:rPr lang="en-US" dirty="0" err="1"/>
              <a:t>flytte</a:t>
            </a:r>
            <a:r>
              <a:rPr lang="en-US" dirty="0"/>
              <a:t> </a:t>
            </a:r>
            <a:r>
              <a:rPr lang="en-US" dirty="0" err="1"/>
              <a:t>bildet</a:t>
            </a:r>
            <a:r>
              <a:rPr lang="en-US" dirty="0"/>
              <a:t> </a:t>
            </a:r>
            <a:r>
              <a:rPr lang="en-US" dirty="0" err="1"/>
              <a:t>inne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rammen</a:t>
            </a:r>
            <a:r>
              <a:rPr lang="en-US" dirty="0"/>
              <a:t> for et </a:t>
            </a:r>
            <a:r>
              <a:rPr lang="en-US" dirty="0" err="1"/>
              <a:t>annet</a:t>
            </a:r>
            <a:r>
              <a:rPr lang="en-US" dirty="0"/>
              <a:t> </a:t>
            </a:r>
            <a:r>
              <a:rPr lang="en-US" dirty="0" err="1"/>
              <a:t>utsnitt</a:t>
            </a:r>
            <a:r>
              <a:rPr lang="en-US" dirty="0"/>
              <a:t>.</a:t>
            </a:r>
          </a:p>
        </p:txBody>
      </p:sp>
      <p:pic>
        <p:nvPicPr>
          <p:cNvPr id="6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949280"/>
            <a:ext cx="1203788" cy="58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2149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484785"/>
            <a:ext cx="4038600" cy="43924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484785"/>
            <a:ext cx="4038600" cy="43924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pic>
        <p:nvPicPr>
          <p:cNvPr id="9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505" y="6259405"/>
            <a:ext cx="750407" cy="364725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6007387"/>
            <a:ext cx="8280920" cy="85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615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70239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70239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11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505" y="6259405"/>
            <a:ext cx="750407" cy="364725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6007387"/>
            <a:ext cx="8280920" cy="85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494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429940" y="2420888"/>
            <a:ext cx="4845224" cy="854968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429940" y="3284984"/>
            <a:ext cx="4896544" cy="2592288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949280"/>
            <a:ext cx="1203788" cy="585084"/>
          </a:xfrm>
          <a:prstGeom prst="rect">
            <a:avLst/>
          </a:prstGeom>
        </p:spPr>
      </p:pic>
      <p:pic>
        <p:nvPicPr>
          <p:cNvPr id="5" name="Picture 1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90"/>
          <a:stretch/>
        </p:blipFill>
        <p:spPr>
          <a:xfrm>
            <a:off x="1960" y="2420888"/>
            <a:ext cx="2427980" cy="92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3928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7" name="Plassholder for tekst 2"/>
          <p:cNvSpPr>
            <a:spLocks noGrp="1"/>
          </p:cNvSpPr>
          <p:nvPr>
            <p:ph type="body" idx="1"/>
          </p:nvPr>
        </p:nvSpPr>
        <p:spPr>
          <a:xfrm>
            <a:off x="467544" y="1556792"/>
            <a:ext cx="8208912" cy="4608512"/>
          </a:xfrm>
          <a:prstGeom prst="rect">
            <a:avLst/>
          </a:prstGeom>
        </p:spPr>
        <p:txBody>
          <a:bodyPr vert="horz" lIns="83988" tIns="41994" rIns="83988" bIns="41994" rtlCol="0"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		Femte nivå</a:t>
            </a:r>
          </a:p>
        </p:txBody>
      </p:sp>
    </p:spTree>
    <p:extLst>
      <p:ext uri="{BB962C8B-B14F-4D97-AF65-F5344CB8AC3E}">
        <p14:creationId xmlns:p14="http://schemas.microsoft.com/office/powerpoint/2010/main" val="1077788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8001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ct val="20000"/>
        </a:spcBef>
        <a:buFont typeface="+mj-lt"/>
        <a:buAutoNum type="arabicPeriod"/>
        <a:defRPr sz="16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ct val="20000"/>
        </a:spcBef>
        <a:buFont typeface="+mj-lt"/>
        <a:buAutoNum type="alphaLcParenR"/>
        <a:defRPr sz="16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600" i="1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dirty="0"/>
              <a:t>Veg-, vann- og avløpsprosjekt</a:t>
            </a:r>
          </a:p>
          <a:p>
            <a:r>
              <a:rPr lang="nb-NO" u="sng" dirty="0"/>
              <a:t>Utførelse.</a:t>
            </a:r>
          </a:p>
        </p:txBody>
      </p:sp>
      <p:sp>
        <p:nvSpPr>
          <p:cNvPr id="3" name="Tit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Informasjonsmøte for beboere</a:t>
            </a:r>
            <a:br>
              <a:rPr lang="nb-NO" dirty="0"/>
            </a:br>
            <a:r>
              <a:rPr lang="nb-NO" sz="2400" dirty="0"/>
              <a:t>Gammelbakkan og </a:t>
            </a:r>
            <a:r>
              <a:rPr lang="nb-NO" sz="2400" dirty="0" err="1"/>
              <a:t>omeng</a:t>
            </a:r>
            <a:r>
              <a:rPr lang="nb-NO" sz="2400" dirty="0"/>
              <a:t>.</a:t>
            </a:r>
            <a:br>
              <a:rPr lang="nb-NO" dirty="0"/>
            </a:b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98049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A6D987F-F9D1-239F-DE3D-FA86B2CA3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Alternativ parkering, for alle som kan.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FD5C2BA-1DB1-DC6C-12B3-7CB6281B2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958" y="1268760"/>
            <a:ext cx="2879906" cy="4536504"/>
          </a:xfrm>
        </p:spPr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168400" algn="l"/>
              </a:tabLst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CIDFont+F4"/>
                <a:ea typeface="+mn-ea"/>
                <a:cs typeface="+mn-cs"/>
              </a:rPr>
              <a:t>Spørsmål?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168400" algn="l"/>
              </a:tabLst>
              <a:defRPr/>
            </a:pPr>
            <a:endParaRPr kumimoji="0" lang="nb-NO" sz="140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CIDFont+F4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168400" algn="l"/>
              </a:tabLst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CIDFont+F4"/>
                <a:ea typeface="+mn-ea"/>
                <a:cs typeface="+mn-cs"/>
              </a:rPr>
              <a:t>Gjenstående:</a:t>
            </a:r>
          </a:p>
          <a:p>
            <a:pPr marL="360363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CIDFont+F4"/>
                <a:ea typeface="+mn-ea"/>
                <a:cs typeface="+mn-cs"/>
              </a:rPr>
              <a:t>Alternative kjøreruter, for de som har spesielt behov.</a:t>
            </a:r>
          </a:p>
          <a:p>
            <a:pPr marL="360363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CIDFont+F4"/>
                <a:ea typeface="+mn-ea"/>
                <a:cs typeface="+mn-cs"/>
              </a:rPr>
              <a:t>Alternativ post- og avfallshåndtering i anleggsperioden.</a:t>
            </a:r>
          </a:p>
          <a:p>
            <a:pPr marL="360363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i="0" u="none" strike="noStrike" baseline="0" dirty="0">
                <a:latin typeface="CIDFont+F4"/>
              </a:rPr>
              <a:t>Takstmann og rystelsessensor på vegg.</a:t>
            </a:r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CIDFont+F4"/>
              <a:ea typeface="+mn-ea"/>
              <a:cs typeface="+mn-cs"/>
            </a:endParaRPr>
          </a:p>
          <a:p>
            <a:pPr marL="360363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CIDFont+F4"/>
                <a:ea typeface="+mn-ea"/>
                <a:cs typeface="+mn-cs"/>
              </a:rPr>
              <a:t>Spørsmålsrunde og eventuelle avklaringer dersom noe skulle være uklart.</a:t>
            </a:r>
            <a:endParaRPr kumimoji="0" lang="nb-NO" sz="160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4B86F77C-2B06-CEAB-D174-5DBF9DA047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582" t="16800" r="1582" b="-866"/>
          <a:stretch/>
        </p:blipFill>
        <p:spPr>
          <a:xfrm>
            <a:off x="4139952" y="1093233"/>
            <a:ext cx="4066600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385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A6D987F-F9D1-239F-DE3D-FA86B2CA3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63" marR="0" lvl="1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CIDFont+F4"/>
                <a:ea typeface="+mn-ea"/>
                <a:cs typeface="+mn-cs"/>
              </a:rPr>
              <a:t>Alternative kjøreruter, for de som har spesielt behov.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FD5C2BA-1DB1-DC6C-12B3-7CB6281B2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958" y="1268760"/>
            <a:ext cx="2879906" cy="4536504"/>
          </a:xfrm>
        </p:spPr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168400" algn="l"/>
              </a:tabLst>
              <a:defRPr/>
            </a:pP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Gjennom skoleområdet(!)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168400" algn="l"/>
              </a:tabLst>
              <a:defRPr/>
            </a:pPr>
            <a:r>
              <a:rPr lang="nb-NO" dirty="0">
                <a:solidFill>
                  <a:srgbClr val="53565A"/>
                </a:solidFill>
              </a:rPr>
              <a:t>Stort fokus på sikkerhet til barna!</a:t>
            </a:r>
            <a:endParaRPr kumimoji="0" lang="nb-NO" sz="160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168400" algn="l"/>
              </a:tabLst>
              <a:defRPr/>
            </a:pPr>
            <a:r>
              <a:rPr lang="nb-NO" u="sng" dirty="0">
                <a:solidFill>
                  <a:srgbClr val="53565A"/>
                </a:solidFill>
              </a:rPr>
              <a:t>Noen føringer:</a:t>
            </a:r>
            <a:endParaRPr kumimoji="0" lang="nb-NO" sz="1600" b="0" i="0" u="sng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  <a:p>
            <a:pPr marL="285750" lvl="1" indent="-285750">
              <a:tabLst>
                <a:tab pos="1168400" algn="l"/>
              </a:tabLst>
              <a:defRPr/>
            </a:pPr>
            <a:r>
              <a:rPr lang="nb-NO" dirty="0">
                <a:solidFill>
                  <a:srgbClr val="53565A"/>
                </a:solidFill>
              </a:rPr>
              <a:t>Kun for de med spesielle behov og tillatelse. Kontakt prosjektleder etter møte. Eksempler:</a:t>
            </a:r>
          </a:p>
          <a:p>
            <a:pPr marL="446088" lvl="2" indent="-285750">
              <a:buFont typeface="Arial" panose="020B0604020202020204" pitchFamily="34" charset="0"/>
              <a:buChar char="•"/>
              <a:tabLst>
                <a:tab pos="1168400" algn="l"/>
              </a:tabLst>
              <a:defRPr/>
            </a:pPr>
            <a:r>
              <a:rPr lang="nb-NO" sz="1400" dirty="0">
                <a:solidFill>
                  <a:srgbClr val="53565A"/>
                </a:solidFill>
              </a:rPr>
              <a:t>Elbil som krever </a:t>
            </a:r>
            <a:r>
              <a:rPr lang="nb-NO" sz="1400" dirty="0" err="1">
                <a:solidFill>
                  <a:srgbClr val="53565A"/>
                </a:solidFill>
              </a:rPr>
              <a:t>lading</a:t>
            </a:r>
            <a:r>
              <a:rPr lang="nb-NO" sz="1400" dirty="0">
                <a:solidFill>
                  <a:srgbClr val="53565A"/>
                </a:solidFill>
              </a:rPr>
              <a:t>.</a:t>
            </a:r>
          </a:p>
          <a:p>
            <a:pPr marL="446088" lvl="2" indent="-285750">
              <a:buFont typeface="Arial" panose="020B0604020202020204" pitchFamily="34" charset="0"/>
              <a:buChar char="•"/>
              <a:tabLst>
                <a:tab pos="1168400" algn="l"/>
              </a:tabLst>
              <a:defRPr/>
            </a:pPr>
            <a:r>
              <a:rPr lang="nb-NO" sz="1400" dirty="0">
                <a:solidFill>
                  <a:srgbClr val="53565A"/>
                </a:solidFill>
              </a:rPr>
              <a:t>Spebarn.</a:t>
            </a:r>
          </a:p>
          <a:p>
            <a:pPr marL="446088" lvl="2" indent="-285750">
              <a:buFont typeface="Arial" panose="020B0604020202020204" pitchFamily="34" charset="0"/>
              <a:buChar char="•"/>
              <a:tabLst>
                <a:tab pos="1168400" algn="l"/>
              </a:tabLst>
              <a:defRPr/>
            </a:pPr>
            <a:r>
              <a:rPr lang="nb-NO" sz="1400" dirty="0">
                <a:solidFill>
                  <a:srgbClr val="53565A"/>
                </a:solidFill>
              </a:rPr>
              <a:t>Begrenset frem-</a:t>
            </a:r>
            <a:r>
              <a:rPr lang="nb-NO" sz="1400" dirty="0" err="1">
                <a:solidFill>
                  <a:srgbClr val="53565A"/>
                </a:solidFill>
              </a:rPr>
              <a:t>kommelighet</a:t>
            </a:r>
            <a:r>
              <a:rPr lang="nb-NO" sz="1400" dirty="0">
                <a:solidFill>
                  <a:srgbClr val="53565A"/>
                </a:solidFill>
              </a:rPr>
              <a:t> til fots.</a:t>
            </a:r>
          </a:p>
          <a:p>
            <a:pPr marL="285750" lvl="1" indent="-285750">
              <a:tabLst>
                <a:tab pos="1168400" algn="l"/>
              </a:tabLst>
              <a:defRPr/>
            </a:pPr>
            <a:r>
              <a:rPr lang="nb-NO" dirty="0">
                <a:solidFill>
                  <a:srgbClr val="53565A"/>
                </a:solidFill>
              </a:rPr>
              <a:t>Må foregå utenfor skoletid! Kjøring i skoletiden vil være forbudt.</a:t>
            </a:r>
          </a:p>
          <a:p>
            <a:pPr marL="446088" marR="0" lvl="2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168400" algn="l"/>
              </a:tabLst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Forbudt i perioden 08:00-15:00.</a:t>
            </a:r>
          </a:p>
          <a:p>
            <a:pPr marL="446088" marR="0" lvl="2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168400" algn="l"/>
              </a:tabLst>
              <a:defRPr/>
            </a:pPr>
            <a:endParaRPr kumimoji="0" lang="nb-NO" sz="140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  <a:p>
            <a:pPr marL="285750" lvl="1" indent="-285750">
              <a:tabLst>
                <a:tab pos="1168400" algn="l"/>
              </a:tabLst>
              <a:defRPr/>
            </a:pPr>
            <a:endParaRPr lang="nb-NO" dirty="0">
              <a:solidFill>
                <a:srgbClr val="53565A"/>
              </a:solidFill>
            </a:endParaRPr>
          </a:p>
          <a:p>
            <a:pPr marL="285750" lvl="1" indent="-285750">
              <a:tabLst>
                <a:tab pos="1168400" algn="l"/>
              </a:tabLst>
              <a:defRPr/>
            </a:pPr>
            <a:endParaRPr lang="nb-NO" dirty="0">
              <a:solidFill>
                <a:srgbClr val="53565A"/>
              </a:solidFill>
            </a:endParaRPr>
          </a:p>
          <a:p>
            <a:pPr marL="0" lvl="1" indent="0">
              <a:buNone/>
              <a:tabLst>
                <a:tab pos="1168400" algn="l"/>
              </a:tabLst>
              <a:defRPr/>
            </a:pPr>
            <a:endParaRPr kumimoji="0" lang="nb-NO" sz="160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168400" algn="l"/>
              </a:tabLst>
              <a:defRPr/>
            </a:pPr>
            <a:endParaRPr kumimoji="0" lang="nb-NO" sz="160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F561D0E-4784-DFD6-CF3D-606F7DB2D7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864" y="1124744"/>
            <a:ext cx="4822107" cy="510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184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A6D987F-F9D1-239F-DE3D-FA86B2CA3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63" marR="0" lvl="1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CIDFont+F4"/>
                <a:ea typeface="+mn-ea"/>
                <a:cs typeface="+mn-cs"/>
              </a:rPr>
              <a:t>Alternative kjøreruter, for de som har spesielt behov.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FD5C2BA-1DB1-DC6C-12B3-7CB6281B2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958" y="1268760"/>
            <a:ext cx="2879906" cy="4536504"/>
          </a:xfrm>
        </p:spPr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168400" algn="l"/>
              </a:tabLst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CIDFont+F4"/>
                <a:ea typeface="+mn-ea"/>
                <a:cs typeface="+mn-cs"/>
              </a:rPr>
              <a:t>Spørsmål?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168400" algn="l"/>
              </a:tabLst>
              <a:defRPr/>
            </a:pPr>
            <a:endParaRPr kumimoji="0" lang="nb-NO" sz="140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CIDFont+F4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168400" algn="l"/>
              </a:tabLst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CIDFont+F4"/>
                <a:ea typeface="+mn-ea"/>
                <a:cs typeface="+mn-cs"/>
              </a:rPr>
              <a:t>Gjenstående:</a:t>
            </a:r>
          </a:p>
          <a:p>
            <a:pPr marL="360363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CIDFont+F4"/>
                <a:ea typeface="+mn-ea"/>
                <a:cs typeface="+mn-cs"/>
              </a:rPr>
              <a:t>Alternativ post- og avfallshåndtering i anleggsperioden.</a:t>
            </a:r>
          </a:p>
          <a:p>
            <a:pPr marL="360363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i="0" u="none" strike="noStrike" baseline="0" dirty="0">
                <a:latin typeface="CIDFont+F4"/>
              </a:rPr>
              <a:t>Takstmann og rystelsessensor på vegg.</a:t>
            </a:r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CIDFont+F4"/>
              <a:ea typeface="+mn-ea"/>
              <a:cs typeface="+mn-cs"/>
            </a:endParaRPr>
          </a:p>
          <a:p>
            <a:pPr marL="360363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CIDFont+F4"/>
                <a:ea typeface="+mn-ea"/>
                <a:cs typeface="+mn-cs"/>
              </a:rPr>
              <a:t>Spørsmålsrunde og eventuelle avklaringer dersom noe skulle være uklart.</a:t>
            </a:r>
            <a:endParaRPr kumimoji="0" lang="nb-NO" sz="160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F561D0E-4784-DFD6-CF3D-606F7DB2D7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864" y="1124744"/>
            <a:ext cx="4822107" cy="510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943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A6D987F-F9D1-239F-DE3D-FA86B2CA3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63" marR="0" lvl="1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CIDFont+F4"/>
                <a:ea typeface="+mn-ea"/>
                <a:cs typeface="+mn-cs"/>
              </a:rPr>
              <a:t>Alternativ post- og avfallshåndtering i anleggsperioden.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FD5C2BA-1DB1-DC6C-12B3-7CB6281B2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958" y="1268760"/>
            <a:ext cx="2879906" cy="4536504"/>
          </a:xfrm>
        </p:spPr>
        <p:txBody>
          <a:bodyPr/>
          <a:lstStyle/>
          <a:p>
            <a:pPr marL="285750" lvl="1" indent="-285750">
              <a:tabLst>
                <a:tab pos="1168400" algn="l"/>
              </a:tabLst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CIDFont+F4"/>
                <a:ea typeface="+mn-ea"/>
                <a:cs typeface="+mn-cs"/>
              </a:rPr>
              <a:t>Renovasjonspunkt 1-3 fri bruk for alle beboere. (nr. 3 noe usikker.</a:t>
            </a:r>
          </a:p>
          <a:p>
            <a:pPr marL="285750" lvl="1" indent="-285750">
              <a:tabLst>
                <a:tab pos="1168400" algn="l"/>
              </a:tabLst>
              <a:defRPr/>
            </a:pPr>
            <a:r>
              <a:rPr lang="nb-NO" sz="1400" dirty="0">
                <a:solidFill>
                  <a:srgbClr val="53565A"/>
                </a:solidFill>
                <a:latin typeface="CIDFont+F4"/>
              </a:rPr>
              <a:t>Ikke svar fra posten om flytting av leveranse.</a:t>
            </a:r>
          </a:p>
          <a:p>
            <a:pPr marL="285750" lvl="1" indent="-285750">
              <a:tabLst>
                <a:tab pos="1168400" algn="l"/>
              </a:tabLst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CIDFont+F4"/>
                <a:ea typeface="+mn-ea"/>
                <a:cs typeface="+mn-cs"/>
              </a:rPr>
              <a:t>Renovasjon og post åpner «normal» drift etter fase 3 er halvferdig, dvs. etter renovasjonsbilen kan snu p</a:t>
            </a:r>
            <a:r>
              <a:rPr lang="nb-NO" sz="1400" dirty="0">
                <a:solidFill>
                  <a:srgbClr val="53565A"/>
                </a:solidFill>
                <a:latin typeface="CIDFont+F4"/>
              </a:rPr>
              <a:t>å en trygg måte.</a:t>
            </a:r>
            <a:endParaRPr kumimoji="0" lang="nb-NO" sz="160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AE8465F8-2DCE-2093-8355-FBE82EB83B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28" y="1268760"/>
            <a:ext cx="4268261" cy="494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652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A6D987F-F9D1-239F-DE3D-FA86B2CA3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63" marR="0" lvl="1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CIDFont+F4"/>
                <a:ea typeface="+mn-ea"/>
                <a:cs typeface="+mn-cs"/>
              </a:rPr>
              <a:t>Alternativ post- og avfallshåndtering i anleggsperioden.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FD5C2BA-1DB1-DC6C-12B3-7CB6281B2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958" y="1268760"/>
            <a:ext cx="2879906" cy="4536504"/>
          </a:xfrm>
        </p:spPr>
        <p:txBody>
          <a:bodyPr/>
          <a:lstStyle/>
          <a:p>
            <a:pPr marL="285750" lvl="1" indent="-285750">
              <a:tabLst>
                <a:tab pos="1168400" algn="l"/>
              </a:tabLst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CIDFont+F4"/>
                <a:ea typeface="+mn-ea"/>
                <a:cs typeface="+mn-cs"/>
              </a:rPr>
              <a:t>Renovasjonspunkt 1-3 fri bruk for alle beboere. </a:t>
            </a:r>
          </a:p>
          <a:p>
            <a:pPr marL="285750" lvl="1" indent="-285750">
              <a:tabLst>
                <a:tab pos="1168400" algn="l"/>
              </a:tabLst>
              <a:defRPr/>
            </a:pPr>
            <a:r>
              <a:rPr lang="nb-NO" sz="1400" dirty="0">
                <a:solidFill>
                  <a:srgbClr val="53565A"/>
                </a:solidFill>
                <a:latin typeface="CIDFont+F4"/>
              </a:rPr>
              <a:t>Ikke svar fra posten om flytting av leveranse.</a:t>
            </a:r>
          </a:p>
          <a:p>
            <a:pPr marL="285750" lvl="1" indent="-285750">
              <a:tabLst>
                <a:tab pos="1168400" algn="l"/>
              </a:tabLst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CIDFont+F4"/>
                <a:ea typeface="+mn-ea"/>
                <a:cs typeface="+mn-cs"/>
              </a:rPr>
              <a:t>Renovasjon og post åpner «normal» drift etter fase 3 er halvferdig, dvs. etter renovasjonsbilen kan snu p</a:t>
            </a:r>
            <a:r>
              <a:rPr lang="nb-NO" sz="1400" dirty="0">
                <a:solidFill>
                  <a:srgbClr val="53565A"/>
                </a:solidFill>
                <a:latin typeface="CIDFont+F4"/>
              </a:rPr>
              <a:t>å en trygg måte.</a:t>
            </a:r>
            <a:endParaRPr kumimoji="0" lang="nb-NO" sz="160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AE8465F8-2DCE-2093-8355-FBE82EB83B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28" y="1268760"/>
            <a:ext cx="4268261" cy="494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2822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A6D987F-F9D1-239F-DE3D-FA86B2CA3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63" marR="0" lvl="1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CIDFont+F4"/>
                <a:ea typeface="+mn-ea"/>
                <a:cs typeface="+mn-cs"/>
              </a:rPr>
              <a:t>Alternativ post- og avfallshåndtering i anleggsperioden.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FD5C2BA-1DB1-DC6C-12B3-7CB6281B2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958" y="1268760"/>
            <a:ext cx="2879906" cy="4536504"/>
          </a:xfrm>
        </p:spPr>
        <p:txBody>
          <a:bodyPr/>
          <a:lstStyle/>
          <a:p>
            <a:pPr marL="285750" lvl="1" indent="-285750">
              <a:tabLst>
                <a:tab pos="1168400" algn="l"/>
              </a:tabLst>
              <a:defRPr/>
            </a:pPr>
            <a:r>
              <a:rPr kumimoji="0" lang="nb-NO" sz="1400" b="1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CIDFont+F4"/>
                <a:ea typeface="+mn-ea"/>
                <a:cs typeface="+mn-cs"/>
              </a:rPr>
              <a:t>Posten</a:t>
            </a: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CIDFont+F4"/>
                <a:ea typeface="+mn-ea"/>
                <a:cs typeface="+mn-cs"/>
              </a:rPr>
              <a:t> fastslått </a:t>
            </a: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CIDFont+F4"/>
                <a:ea typeface="+mn-ea"/>
                <a:cs typeface="+mn-cs"/>
              </a:rPr>
              <a:t>å midlertidig samle </a:t>
            </a: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CIDFont+F4"/>
                <a:ea typeface="+mn-ea"/>
                <a:cs typeface="+mn-cs"/>
              </a:rPr>
              <a:t>i bunnen av bakken, ved </a:t>
            </a: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CIDFont+F4"/>
                <a:ea typeface="+mn-ea"/>
                <a:cs typeface="+mn-cs"/>
              </a:rPr>
              <a:t>eksisterende poststativ.</a:t>
            </a:r>
            <a:endParaRPr kumimoji="0" lang="nb-NO" sz="160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BC511B4D-E4F0-FB64-486A-E0AF826A56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952" y="1268759"/>
            <a:ext cx="3861619" cy="469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8236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A6D987F-F9D1-239F-DE3D-FA86B2CA3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63">
              <a:spcBef>
                <a:spcPct val="20000"/>
              </a:spcBef>
              <a:defRPr/>
            </a:pPr>
            <a:r>
              <a:rPr lang="nb-NO" dirty="0">
                <a:solidFill>
                  <a:srgbClr val="53565A"/>
                </a:solidFill>
                <a:latin typeface="CIDFont+F4"/>
                <a:ea typeface="+mn-ea"/>
                <a:cs typeface="+mn-cs"/>
              </a:rPr>
              <a:t>Takstmann og rystelsessensor på vegg.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FD5C2BA-1DB1-DC6C-12B3-7CB6281B2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958" y="1268760"/>
            <a:ext cx="2879906" cy="4536504"/>
          </a:xfrm>
        </p:spPr>
        <p:txBody>
          <a:bodyPr/>
          <a:lstStyle/>
          <a:p>
            <a:pPr marL="285750" lvl="1" indent="-285750">
              <a:tabLst>
                <a:tab pos="1168400" algn="l"/>
              </a:tabLst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CIDFont+F4"/>
                <a:ea typeface="+mn-ea"/>
                <a:cs typeface="+mn-cs"/>
              </a:rPr>
              <a:t>Leies inn takstmann for e</a:t>
            </a:r>
            <a:r>
              <a:rPr lang="nb-NO" sz="1800" dirty="0" err="1">
                <a:solidFill>
                  <a:srgbClr val="53565A"/>
                </a:solidFill>
                <a:latin typeface="CIDFont+F4"/>
              </a:rPr>
              <a:t>kstern</a:t>
            </a:r>
            <a:r>
              <a:rPr lang="nb-NO" sz="1800" dirty="0">
                <a:solidFill>
                  <a:srgbClr val="53565A"/>
                </a:solidFill>
                <a:latin typeface="CIDFont+F4"/>
              </a:rPr>
              <a:t> besiktigelse før oppstart av hovedanlegg</a:t>
            </a:r>
          </a:p>
          <a:p>
            <a:pPr marL="285750" lvl="1" indent="-285750">
              <a:tabLst>
                <a:tab pos="1168400" algn="l"/>
              </a:tabLst>
              <a:defRPr/>
            </a:pPr>
            <a:r>
              <a:rPr lang="nb-NO" sz="1800" dirty="0">
                <a:solidFill>
                  <a:srgbClr val="53565A"/>
                </a:solidFill>
                <a:latin typeface="CIDFont+F4"/>
              </a:rPr>
              <a:t>Monteres rystelsessensor for varsling dersom rystelse nær grenser i standard (NS).</a:t>
            </a:r>
          </a:p>
          <a:p>
            <a:pPr marL="446088" lvl="2" indent="-285750">
              <a:buFont typeface="Arial" panose="020B0604020202020204" pitchFamily="34" charset="0"/>
              <a:buChar char="•"/>
              <a:tabLst>
                <a:tab pos="1168400" algn="l"/>
              </a:tabLst>
              <a:defRPr/>
            </a:pPr>
            <a:r>
              <a:rPr lang="nb-NO" sz="1400" dirty="0">
                <a:solidFill>
                  <a:srgbClr val="53565A"/>
                </a:solidFill>
                <a:latin typeface="CIDFont+F4"/>
              </a:rPr>
              <a:t>To små hull i grunnmur over terreng.</a:t>
            </a:r>
          </a:p>
          <a:p>
            <a:pPr marL="446088" lvl="2" indent="-285750">
              <a:buFont typeface="Arial" panose="020B0604020202020204" pitchFamily="34" charset="0"/>
              <a:buChar char="•"/>
              <a:tabLst>
                <a:tab pos="1168400" algn="l"/>
              </a:tabLst>
              <a:defRPr/>
            </a:pPr>
            <a:r>
              <a:rPr lang="nb-NO" sz="1400" dirty="0">
                <a:solidFill>
                  <a:srgbClr val="53565A"/>
                </a:solidFill>
                <a:latin typeface="CIDFont+F4"/>
              </a:rPr>
              <a:t>Samtykke fra eier, (ikke klar)</a:t>
            </a:r>
          </a:p>
          <a:p>
            <a:pPr marL="446088" lvl="2" indent="-285750">
              <a:buFont typeface="Arial" panose="020B0604020202020204" pitchFamily="34" charset="0"/>
              <a:buChar char="•"/>
              <a:tabLst>
                <a:tab pos="1168400" algn="l"/>
              </a:tabLst>
              <a:defRPr/>
            </a:pPr>
            <a:r>
              <a:rPr lang="nb-NO" sz="1400" dirty="0">
                <a:solidFill>
                  <a:srgbClr val="53565A"/>
                </a:solidFill>
                <a:latin typeface="CIDFont+F4"/>
              </a:rPr>
              <a:t>Kontakt prosjektleder etter møtet dersom uenig.</a:t>
            </a:r>
          </a:p>
          <a:p>
            <a:pPr marL="446088" lvl="2" indent="-285750">
              <a:buFont typeface="Arial" panose="020B0604020202020204" pitchFamily="34" charset="0"/>
              <a:buChar char="•"/>
              <a:tabLst>
                <a:tab pos="1168400" algn="l"/>
              </a:tabLst>
              <a:defRPr/>
            </a:pPr>
            <a:endParaRPr lang="nb-NO" sz="1400" dirty="0">
              <a:solidFill>
                <a:srgbClr val="53565A"/>
              </a:solidFill>
              <a:latin typeface="CIDFont+F4"/>
            </a:endParaRPr>
          </a:p>
          <a:p>
            <a:pPr marL="285750" lvl="1" indent="-285750">
              <a:tabLst>
                <a:tab pos="1168400" algn="l"/>
              </a:tabLst>
              <a:defRPr/>
            </a:pPr>
            <a:endParaRPr lang="nb-NO" sz="1800" dirty="0">
              <a:solidFill>
                <a:srgbClr val="53565A"/>
              </a:solidFill>
              <a:latin typeface="CIDFont+F4"/>
            </a:endParaRPr>
          </a:p>
          <a:p>
            <a:pPr marL="285750" lvl="1" indent="-285750">
              <a:tabLst>
                <a:tab pos="1168400" algn="l"/>
              </a:tabLst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BD828862-1BA0-DE6F-103C-F41AE1FF8B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976" y="1110426"/>
            <a:ext cx="3024336" cy="4037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8464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A6D987F-F9D1-239F-DE3D-FA86B2CA3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63" marR="0" lvl="1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CIDFont+F4"/>
                <a:ea typeface="+mj-ea"/>
                <a:cs typeface="+mj-cs"/>
              </a:rPr>
              <a:t>Takstmann og rystelsessensor på vegg.</a:t>
            </a:r>
            <a:endParaRPr kumimoji="0" lang="nb-NO" sz="240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CIDFont+F4"/>
              <a:ea typeface="+mn-ea"/>
              <a:cs typeface="+mn-cs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FD5C2BA-1DB1-DC6C-12B3-7CB6281B2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958" y="1268760"/>
            <a:ext cx="2879906" cy="4536504"/>
          </a:xfrm>
        </p:spPr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168400" algn="l"/>
              </a:tabLst>
              <a:defRPr/>
            </a:pP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CIDFont+F4"/>
                <a:ea typeface="+mn-ea"/>
                <a:cs typeface="+mn-cs"/>
              </a:rPr>
              <a:t>Spørsmål?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168400" algn="l"/>
              </a:tabLst>
              <a:defRPr/>
            </a:pPr>
            <a:endParaRPr kumimoji="0" lang="nb-NO" sz="160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CIDFont+F4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168400" algn="l"/>
              </a:tabLst>
              <a:defRPr/>
            </a:pP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CIDFont+F4"/>
                <a:ea typeface="+mn-ea"/>
                <a:cs typeface="+mn-cs"/>
              </a:rPr>
              <a:t>Gjenstående:</a:t>
            </a:r>
          </a:p>
          <a:p>
            <a:pPr marL="360363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CIDFont+F4"/>
                <a:ea typeface="+mn-ea"/>
                <a:cs typeface="+mn-cs"/>
              </a:rPr>
              <a:t>Spørsmålsrunde og eventuelle avklaringer dersom noe skulle være uklart.</a:t>
            </a: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AE8465F8-2DCE-2093-8355-FBE82EB83B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28" y="1268760"/>
            <a:ext cx="4268261" cy="494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3003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A6D987F-F9D1-239F-DE3D-FA86B2CA3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63" marR="0" lvl="1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CIDFont+F4"/>
                <a:ea typeface="+mn-ea"/>
                <a:cs typeface="+mn-cs"/>
              </a:rPr>
              <a:t>Spørsmålsrunde og eventuelle andre avklaringer dersom noe skulle være uklart.</a:t>
            </a:r>
            <a:endParaRPr kumimoji="0" lang="nb-NO" sz="320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FD5C2BA-1DB1-DC6C-12B3-7CB6281B2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958" y="1268760"/>
            <a:ext cx="2879906" cy="4536504"/>
          </a:xfrm>
        </p:spPr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168400" algn="l"/>
              </a:tabLst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Fyr løs!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CD9F31D1-5801-FA71-2314-6D0B6D212C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856" y="1124744"/>
            <a:ext cx="4901704" cy="495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489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A6D987F-F9D1-239F-DE3D-FA86B2CA3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63" marR="0" lvl="1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CIDFont+F4"/>
                <a:ea typeface="+mn-ea"/>
                <a:cs typeface="+mn-cs"/>
              </a:rPr>
              <a:t>Spørsmålsrunde og eventuelle andre avklaringer dersom noe skulle være uklart.</a:t>
            </a:r>
            <a:endParaRPr kumimoji="0" lang="nb-NO" sz="320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FD5C2BA-1DB1-DC6C-12B3-7CB6281B2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958" y="1268760"/>
            <a:ext cx="2879906" cy="4536504"/>
          </a:xfrm>
        </p:spPr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168400" algn="l"/>
              </a:tabLst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Fyr løs!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CD9F31D1-5801-FA71-2314-6D0B6D212C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856" y="1124744"/>
            <a:ext cx="4901704" cy="495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210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A6D987F-F9D1-239F-DE3D-FA86B2CA3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Agenda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FD5C2BA-1DB1-DC6C-12B3-7CB6281B28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nb-NO" dirty="0"/>
              <a:t>-</a:t>
            </a:r>
            <a:r>
              <a:rPr lang="nb-NO" sz="1800" b="0" i="0" u="none" strike="noStrike" baseline="0" dirty="0">
                <a:latin typeface="CIDFont+F4"/>
              </a:rPr>
              <a:t> Felles gjennomgang av prosjektets omfang, og litt praktisk info.</a:t>
            </a:r>
          </a:p>
          <a:p>
            <a:pPr algn="l"/>
            <a:r>
              <a:rPr lang="nb-NO" sz="1800" b="0" i="0" u="none" strike="noStrike" baseline="0" dirty="0">
                <a:latin typeface="CIDFont+F4"/>
              </a:rPr>
              <a:t>- Alternativ parkering, for alle som kan.</a:t>
            </a:r>
          </a:p>
          <a:p>
            <a:pPr algn="l"/>
            <a:r>
              <a:rPr lang="nb-NO" sz="1800" b="0" i="0" u="none" strike="noStrike" baseline="0" dirty="0">
                <a:latin typeface="CIDFont+F4"/>
              </a:rPr>
              <a:t>- Alternative kjøreruter, for de som har spesielt behov.</a:t>
            </a:r>
          </a:p>
          <a:p>
            <a:pPr algn="l"/>
            <a:r>
              <a:rPr lang="nb-NO" sz="1800" b="0" i="0" u="none" strike="noStrike" baseline="0" dirty="0">
                <a:latin typeface="CIDFont+F4"/>
              </a:rPr>
              <a:t>- Alternativ post- og avfallshåndtering i anleggsperioden.</a:t>
            </a:r>
          </a:p>
          <a:p>
            <a:pPr algn="l"/>
            <a:r>
              <a:rPr lang="nb-NO" dirty="0">
                <a:latin typeface="CIDFont+F4"/>
              </a:rPr>
              <a:t>- Takstmann og rystelsessensor på vegg.</a:t>
            </a:r>
            <a:endParaRPr lang="nb-NO" sz="1800" b="0" i="0" u="none" strike="noStrike" baseline="0" dirty="0">
              <a:latin typeface="CIDFont+F4"/>
            </a:endParaRPr>
          </a:p>
          <a:p>
            <a:pPr algn="l"/>
            <a:r>
              <a:rPr lang="nb-NO" sz="1800" b="0" i="0" u="none" strike="noStrike" baseline="0" dirty="0">
                <a:latin typeface="CIDFont+F4"/>
              </a:rPr>
              <a:t>- Spørsmålsrunde og eventuelle avklaringer dersom noe skulle være uklart.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710142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A2F5578-39E1-E0FF-DA6A-219C30603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A1C841C-CFCD-A7C6-EA82-0D21AB4E39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nb-NO" sz="5400" dirty="0"/>
              <a:t>Vel hjem!</a:t>
            </a:r>
          </a:p>
        </p:txBody>
      </p:sp>
    </p:spTree>
    <p:extLst>
      <p:ext uri="{BB962C8B-B14F-4D97-AF65-F5344CB8AC3E}">
        <p14:creationId xmlns:p14="http://schemas.microsoft.com/office/powerpoint/2010/main" val="15204962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dirty="0"/>
              <a:t>Veg-, vann- og avløpsprosjekt</a:t>
            </a:r>
          </a:p>
          <a:p>
            <a:r>
              <a:rPr lang="nb-NO" u="sng" dirty="0"/>
              <a:t>Utførelse.</a:t>
            </a:r>
          </a:p>
        </p:txBody>
      </p:sp>
      <p:sp>
        <p:nvSpPr>
          <p:cNvPr id="3" name="Tittel 2"/>
          <p:cNvSpPr>
            <a:spLocks noGrp="1"/>
          </p:cNvSpPr>
          <p:nvPr>
            <p:ph type="ctrTitle"/>
          </p:nvPr>
        </p:nvSpPr>
        <p:spPr>
          <a:xfrm>
            <a:off x="696094" y="3284984"/>
            <a:ext cx="5568619" cy="1722437"/>
          </a:xfrm>
        </p:spPr>
        <p:txBody>
          <a:bodyPr/>
          <a:lstStyle/>
          <a:p>
            <a:r>
              <a:rPr lang="nb-NO" dirty="0"/>
              <a:t>Informasjonsmøte for beboere</a:t>
            </a:r>
            <a:br>
              <a:rPr lang="nb-NO" dirty="0"/>
            </a:br>
            <a:r>
              <a:rPr lang="nb-NO" sz="2400" dirty="0"/>
              <a:t>Gammelbakkan og </a:t>
            </a:r>
            <a:r>
              <a:rPr lang="nb-NO" sz="2400" dirty="0" err="1"/>
              <a:t>omeng</a:t>
            </a:r>
            <a:r>
              <a:rPr lang="nb-NO" sz="2400" dirty="0"/>
              <a:t>.</a:t>
            </a:r>
            <a:br>
              <a:rPr lang="nb-NO" sz="2400" dirty="0"/>
            </a:br>
            <a:br>
              <a:rPr lang="nb-NO" sz="2400" dirty="0"/>
            </a:br>
            <a:r>
              <a:rPr lang="nb-NO" dirty="0"/>
              <a:t>Inngang B </a:t>
            </a:r>
            <a:r>
              <a:rPr lang="nb-NO" dirty="0">
                <a:sym typeface="Wingdings" panose="05000000000000000000" pitchFamily="2" charset="2"/>
              </a:rPr>
              <a:t>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983336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dirty="0"/>
              <a:t>Veg-, vann- og avløpsprosjekt</a:t>
            </a:r>
          </a:p>
          <a:p>
            <a:r>
              <a:rPr lang="nb-NO" u="sng" dirty="0"/>
              <a:t>Utførelse.</a:t>
            </a:r>
          </a:p>
        </p:txBody>
      </p:sp>
      <p:sp>
        <p:nvSpPr>
          <p:cNvPr id="3" name="Tittel 2"/>
          <p:cNvSpPr>
            <a:spLocks noGrp="1"/>
          </p:cNvSpPr>
          <p:nvPr>
            <p:ph type="ctrTitle"/>
          </p:nvPr>
        </p:nvSpPr>
        <p:spPr>
          <a:xfrm>
            <a:off x="696094" y="3284984"/>
            <a:ext cx="5568619" cy="1722437"/>
          </a:xfrm>
        </p:spPr>
        <p:txBody>
          <a:bodyPr/>
          <a:lstStyle/>
          <a:p>
            <a:r>
              <a:rPr lang="nb-NO" dirty="0"/>
              <a:t>Informasjonsmøte for beboere</a:t>
            </a:r>
            <a:br>
              <a:rPr lang="nb-NO" dirty="0"/>
            </a:br>
            <a:r>
              <a:rPr lang="nb-NO" sz="2400" dirty="0"/>
              <a:t>Gammelbakkan og </a:t>
            </a:r>
            <a:r>
              <a:rPr lang="nb-NO" sz="2400" dirty="0" err="1"/>
              <a:t>omeng</a:t>
            </a:r>
            <a:r>
              <a:rPr lang="nb-NO" sz="2400" dirty="0"/>
              <a:t>.</a:t>
            </a:r>
            <a:br>
              <a:rPr lang="nb-NO" sz="2400" dirty="0"/>
            </a:br>
            <a:br>
              <a:rPr lang="nb-NO" sz="2400" dirty="0"/>
            </a:br>
            <a:r>
              <a:rPr lang="nb-NO" dirty="0"/>
              <a:t>Velkommen!</a:t>
            </a:r>
          </a:p>
        </p:txBody>
      </p:sp>
    </p:spTree>
    <p:extLst>
      <p:ext uri="{BB962C8B-B14F-4D97-AF65-F5344CB8AC3E}">
        <p14:creationId xmlns:p14="http://schemas.microsoft.com/office/powerpoint/2010/main" val="1928076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A6D987F-F9D1-239F-DE3D-FA86B2CA3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Felles gjennomgang av prosjektets omfang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FD5C2BA-1DB1-DC6C-12B3-7CB6281B2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958" y="1268760"/>
            <a:ext cx="2447858" cy="4536504"/>
          </a:xfrm>
        </p:spPr>
        <p:txBody>
          <a:bodyPr/>
          <a:lstStyle/>
          <a:p>
            <a:pPr algn="l"/>
            <a:r>
              <a:rPr lang="nb-NO" dirty="0"/>
              <a:t>Kort fortalt, all kommunal infrastruktur skal fornyes.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Vei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Gangvei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Gatelys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Vann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Avløp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Overvann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Fiber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Diverse.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366CEEE1-9F2D-A95E-616B-22A1379EC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4" y="994420"/>
            <a:ext cx="5242387" cy="508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959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A6D987F-F9D1-239F-DE3D-FA86B2CA3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Felles gjennomgang av prosjektets omfang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FD5C2BA-1DB1-DC6C-12B3-7CB6281B2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958" y="1268760"/>
            <a:ext cx="2447858" cy="4536504"/>
          </a:xfrm>
        </p:spPr>
        <p:txBody>
          <a:bodyPr/>
          <a:lstStyle/>
          <a:p>
            <a:pPr algn="l"/>
            <a:r>
              <a:rPr lang="nb-NO" dirty="0"/>
              <a:t>Kort fortalt, all kommunal infrastruktur skal fornyes.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Vei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Gangvei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Gatelys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Vann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Avløp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Overvann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Fiber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Diverse.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nb-NO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E556AE77-F0A1-B4BA-0125-A5EBB899BF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856" y="1124744"/>
            <a:ext cx="4901704" cy="495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415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A6D987F-F9D1-239F-DE3D-FA86B2CA3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Felles gjennomgang av prosjektets omfang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FD5C2BA-1DB1-DC6C-12B3-7CB6281B2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958" y="1268760"/>
            <a:ext cx="2447858" cy="4536504"/>
          </a:xfrm>
        </p:spPr>
        <p:txBody>
          <a:bodyPr/>
          <a:lstStyle/>
          <a:p>
            <a:pPr algn="l"/>
            <a:r>
              <a:rPr lang="nb-NO" dirty="0"/>
              <a:t>Utfordringer: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sz="1400" dirty="0"/>
              <a:t>Stor mengde barn/unge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sz="1400" dirty="0"/>
              <a:t>Trangt og begrenset mulighet for alternative ruter.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sz="1400" dirty="0"/>
              <a:t>Relativt stort omfang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sz="1400" dirty="0"/>
              <a:t>Plassering av private ledninger</a:t>
            </a:r>
            <a:endParaRPr lang="nb-NO" dirty="0"/>
          </a:p>
          <a:p>
            <a:pPr algn="l"/>
            <a:r>
              <a:rPr lang="nb-NO" dirty="0"/>
              <a:t>Forbered på: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sz="1400" dirty="0"/>
              <a:t>Strømbrudd (1 dag(?))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sz="1400" dirty="0"/>
              <a:t>Vannbrudd (1 arbeidsdag/ vannvogn)</a:t>
            </a:r>
          </a:p>
          <a:p>
            <a:pPr marL="446088" lvl="1" indent="-285750"/>
            <a:r>
              <a:rPr lang="nb-NO" sz="1200" dirty="0"/>
              <a:t>Vannkanner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sz="1400" dirty="0"/>
              <a:t>Fiber-/telebrudd (1-2dager)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sz="1400" dirty="0"/>
              <a:t>Støy (normalt 07-16)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sz="1400" dirty="0"/>
              <a:t>Støv (våren pga. grusvei)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sz="1400" dirty="0"/>
              <a:t>Noe mer smuss langs vei.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sz="1400" dirty="0"/>
              <a:t>Skiftende kjøremønster med redusert kvalitet</a:t>
            </a:r>
          </a:p>
          <a:p>
            <a:pPr algn="l"/>
            <a:endParaRPr lang="nb-NO" sz="1400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E556AE77-F0A1-B4BA-0125-A5EBB899BF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856" y="1124744"/>
            <a:ext cx="4901704" cy="495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945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A6D987F-F9D1-239F-DE3D-FA86B2CA3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Felles gjennomgang av prosjektets omfang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FD5C2BA-1DB1-DC6C-12B3-7CB6281B2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2951914" cy="5112568"/>
          </a:xfrm>
        </p:spPr>
        <p:txBody>
          <a:bodyPr/>
          <a:lstStyle/>
          <a:p>
            <a:pPr algn="l"/>
            <a:r>
              <a:rPr lang="nb-NO" sz="1600" dirty="0"/>
              <a:t>Faseplan</a:t>
            </a:r>
          </a:p>
          <a:p>
            <a:pPr marL="342900" indent="-342900" algn="l">
              <a:buFont typeface="+mj-lt"/>
              <a:buAutoNum type="arabicPeriod"/>
            </a:pPr>
            <a:r>
              <a:rPr lang="nb-NO" sz="1600" dirty="0"/>
              <a:t>Nedre del 1</a:t>
            </a:r>
          </a:p>
          <a:p>
            <a:pPr marL="446088" lvl="1">
              <a:tabLst>
                <a:tab pos="1168400" algn="l"/>
              </a:tabLst>
            </a:pPr>
            <a:r>
              <a:rPr lang="nb-NO" sz="1200" dirty="0"/>
              <a:t>Gjennomkjøring stengt for alle</a:t>
            </a:r>
          </a:p>
          <a:p>
            <a:pPr marL="714375" lvl="1">
              <a:tabLst>
                <a:tab pos="1168400" algn="l"/>
              </a:tabLst>
            </a:pPr>
            <a:r>
              <a:rPr lang="nb-NO" sz="1200" dirty="0"/>
              <a:t>Ingen post/renovasjon</a:t>
            </a:r>
          </a:p>
          <a:p>
            <a:pPr marL="342900" indent="-342900" algn="l">
              <a:buFont typeface="+mj-lt"/>
              <a:buAutoNum type="arabicPeriod"/>
            </a:pPr>
            <a:r>
              <a:rPr lang="nb-NO" sz="1600" dirty="0"/>
              <a:t>Nedre del 2</a:t>
            </a:r>
          </a:p>
          <a:p>
            <a:pPr marL="446088" lvl="1">
              <a:tabLst>
                <a:tab pos="1168400" algn="l"/>
              </a:tabLst>
            </a:pPr>
            <a:r>
              <a:rPr lang="nb-NO" sz="1200" dirty="0"/>
              <a:t>Gjennomkjøring stengt for 14-36</a:t>
            </a:r>
          </a:p>
          <a:p>
            <a:pPr marL="714375" lvl="1">
              <a:tabLst>
                <a:tab pos="1168400" algn="l"/>
              </a:tabLst>
            </a:pPr>
            <a:r>
              <a:rPr lang="nb-NO" sz="1200" dirty="0"/>
              <a:t>Ingen post/renovasjon</a:t>
            </a:r>
          </a:p>
          <a:p>
            <a:pPr marL="342900" indent="-342900" algn="l">
              <a:buFont typeface="+mj-lt"/>
              <a:buAutoNum type="arabicPeriod"/>
            </a:pPr>
            <a:r>
              <a:rPr lang="nb-NO" sz="1600" dirty="0"/>
              <a:t>Midtre del 1</a:t>
            </a:r>
          </a:p>
          <a:p>
            <a:pPr marL="446088" lvl="1">
              <a:tabLst>
                <a:tab pos="1168400" algn="l"/>
              </a:tabLst>
            </a:pPr>
            <a:r>
              <a:rPr lang="nb-NO" sz="1200" dirty="0"/>
              <a:t>Gjennomkjøring stengt for 26-36 </a:t>
            </a:r>
          </a:p>
          <a:p>
            <a:pPr marL="714375" lvl="1">
              <a:tabLst>
                <a:tab pos="1168400" algn="l"/>
              </a:tabLst>
            </a:pPr>
            <a:r>
              <a:rPr lang="nb-NO" sz="1200" dirty="0"/>
              <a:t>Renovasjon/post 2-18</a:t>
            </a:r>
          </a:p>
          <a:p>
            <a:pPr indent="-428625">
              <a:buFont typeface="+mj-lt"/>
              <a:buAutoNum type="arabicPeriod"/>
              <a:tabLst>
                <a:tab pos="1168400" algn="l"/>
              </a:tabLst>
            </a:pPr>
            <a:r>
              <a:rPr lang="nb-NO" sz="1600" dirty="0"/>
              <a:t>Mot skole</a:t>
            </a:r>
          </a:p>
          <a:p>
            <a:pPr marL="446088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168400" algn="l"/>
              </a:tabLst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Gjennomkjøring åpnet</a:t>
            </a:r>
          </a:p>
          <a:p>
            <a:pPr marL="714375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168400" algn="l"/>
              </a:tabLst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Renovasjon/post normal</a:t>
            </a:r>
            <a:endParaRPr lang="nb-NO" sz="1400" dirty="0"/>
          </a:p>
          <a:p>
            <a:pPr indent="-428625">
              <a:buFont typeface="+mj-lt"/>
              <a:buAutoNum type="arabicPeriod"/>
              <a:tabLst>
                <a:tab pos="1168400" algn="l"/>
              </a:tabLst>
            </a:pPr>
            <a:r>
              <a:rPr lang="nb-NO" sz="1600" dirty="0" err="1"/>
              <a:t>Midre</a:t>
            </a:r>
            <a:r>
              <a:rPr lang="nb-NO" sz="1600" dirty="0"/>
              <a:t> del 2</a:t>
            </a:r>
          </a:p>
          <a:p>
            <a:pPr marL="446088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168400" algn="l"/>
              </a:tabLst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Gjennomkjøring stengt for 26-36 </a:t>
            </a:r>
          </a:p>
          <a:p>
            <a:pPr marL="714375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168400" algn="l"/>
              </a:tabLst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Renovasjon/post 2-18</a:t>
            </a:r>
          </a:p>
          <a:p>
            <a:pPr indent="-428625">
              <a:buFont typeface="+mj-lt"/>
              <a:buAutoNum type="arabicPeriod"/>
              <a:tabLst>
                <a:tab pos="1168400" algn="l"/>
              </a:tabLst>
            </a:pPr>
            <a:r>
              <a:rPr lang="nb-NO" sz="1600" dirty="0"/>
              <a:t>Øvre del</a:t>
            </a:r>
          </a:p>
          <a:p>
            <a:pPr marL="446088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168400" algn="l"/>
              </a:tabLst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GS stenges, Gimsveien benyttes som gangvei, og </a:t>
            </a:r>
            <a:r>
              <a:rPr kumimoji="0" lang="nb-NO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Nerflata</a:t>
            </a: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 </a:t>
            </a:r>
            <a:r>
              <a:rPr lang="nb-NO" sz="1200" dirty="0">
                <a:solidFill>
                  <a:srgbClr val="53565A"/>
                </a:solidFill>
              </a:rPr>
              <a:t>alternativ kjøring</a:t>
            </a:r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  <a:p>
            <a:pPr lvl="1" indent="-428625">
              <a:buFont typeface="+mj-lt"/>
              <a:buAutoNum type="arabicPeriod"/>
              <a:tabLst>
                <a:tab pos="1168400" algn="l"/>
              </a:tabLst>
            </a:pPr>
            <a:endParaRPr lang="nb-NO" sz="1400" dirty="0"/>
          </a:p>
          <a:p>
            <a:pPr indent="-428625">
              <a:buFont typeface="+mj-lt"/>
              <a:buAutoNum type="arabicPeriod"/>
              <a:tabLst>
                <a:tab pos="1168400" algn="l"/>
              </a:tabLst>
            </a:pPr>
            <a:endParaRPr lang="nb-NO" sz="1600" dirty="0"/>
          </a:p>
          <a:p>
            <a:pPr marL="714375" lvl="1">
              <a:tabLst>
                <a:tab pos="1168400" algn="l"/>
              </a:tabLst>
            </a:pPr>
            <a:endParaRPr lang="nb-NO" sz="1400" dirty="0"/>
          </a:p>
          <a:p>
            <a:pPr marL="342900" indent="-342900" algn="l">
              <a:buFont typeface="+mj-lt"/>
              <a:buAutoNum type="arabicPeriod"/>
            </a:pPr>
            <a:endParaRPr lang="nb-NO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nb-NO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E556AE77-F0A1-B4BA-0125-A5EBB899BF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880" y="1124744"/>
            <a:ext cx="4901704" cy="495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224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A6D987F-F9D1-239F-DE3D-FA86B2CA3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Felles gjennomgang av prosjektets omfang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FD5C2BA-1DB1-DC6C-12B3-7CB6281B2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2951914" cy="5112568"/>
          </a:xfrm>
        </p:spPr>
        <p:txBody>
          <a:bodyPr/>
          <a:lstStyle/>
          <a:p>
            <a:pPr algn="l"/>
            <a:r>
              <a:rPr lang="nb-NO" sz="1600" dirty="0"/>
              <a:t>Varighet, a</a:t>
            </a:r>
            <a:r>
              <a:rPr kumimoji="0" lang="nb-NO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nslått</a:t>
            </a: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 ferdigstillelse</a:t>
            </a:r>
            <a:r>
              <a:rPr lang="nb-NO" sz="1600" dirty="0">
                <a:solidFill>
                  <a:srgbClr val="53565A"/>
                </a:solidFill>
              </a:rPr>
              <a:t>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31.mai for hoveddel.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29.sep for øvre del</a:t>
            </a:r>
            <a:endParaRPr lang="nb-NO" sz="1200" dirty="0">
              <a:solidFill>
                <a:srgbClr val="53565A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nb-NO" sz="1200" dirty="0">
              <a:solidFill>
                <a:srgbClr val="53565A"/>
              </a:solidFill>
            </a:endParaRPr>
          </a:p>
          <a:p>
            <a:pPr>
              <a:tabLst>
                <a:tab pos="1168400" algn="l"/>
              </a:tabLst>
            </a:pPr>
            <a:r>
              <a:rPr lang="nb-NO" sz="1600" dirty="0"/>
              <a:t>NB: Mye kan skje mens man graver, så dette er kun estimat</a:t>
            </a:r>
          </a:p>
          <a:p>
            <a:pPr>
              <a:tabLst>
                <a:tab pos="1168400" algn="l"/>
              </a:tabLst>
            </a:pPr>
            <a:endParaRPr lang="nb-NO" sz="1600" dirty="0"/>
          </a:p>
          <a:p>
            <a:pPr marL="714375" lvl="1">
              <a:tabLst>
                <a:tab pos="1168400" algn="l"/>
              </a:tabLst>
            </a:pPr>
            <a:endParaRPr lang="nb-NO" sz="1400" dirty="0"/>
          </a:p>
          <a:p>
            <a:pPr marL="342900" indent="-342900" algn="l">
              <a:buFont typeface="+mj-lt"/>
              <a:buAutoNum type="arabicPeriod"/>
            </a:pPr>
            <a:endParaRPr lang="nb-NO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nb-NO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E556AE77-F0A1-B4BA-0125-A5EBB899BF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880" y="1124744"/>
            <a:ext cx="4901704" cy="495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615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A6D987F-F9D1-239F-DE3D-FA86B2CA3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Felles gjennomgang av prosjektets omfang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FD5C2BA-1DB1-DC6C-12B3-7CB6281B2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2951914" cy="5112568"/>
          </a:xfrm>
        </p:spPr>
        <p:txBody>
          <a:bodyPr/>
          <a:lstStyle/>
          <a:p>
            <a:pPr marL="0" lvl="1" indent="0">
              <a:buNone/>
              <a:tabLst>
                <a:tab pos="1168400" algn="l"/>
              </a:tabLst>
            </a:pPr>
            <a:r>
              <a:rPr lang="nb-NO" sz="1400" dirty="0">
                <a:latin typeface="CIDFont+F4"/>
              </a:rPr>
              <a:t>Spørsmål?</a:t>
            </a:r>
          </a:p>
          <a:p>
            <a:pPr marL="0" lvl="1" indent="0">
              <a:buNone/>
              <a:tabLst>
                <a:tab pos="1168400" algn="l"/>
              </a:tabLst>
            </a:pPr>
            <a:endParaRPr lang="nb-NO" sz="1400" dirty="0">
              <a:latin typeface="CIDFont+F4"/>
            </a:endParaRPr>
          </a:p>
          <a:p>
            <a:pPr marL="0" lvl="1" indent="0">
              <a:buNone/>
              <a:tabLst>
                <a:tab pos="1168400" algn="l"/>
              </a:tabLst>
            </a:pPr>
            <a:r>
              <a:rPr lang="nb-NO" sz="1400" dirty="0">
                <a:latin typeface="CIDFont+F4"/>
              </a:rPr>
              <a:t>Gjenstående:</a:t>
            </a:r>
          </a:p>
          <a:p>
            <a:pPr marL="360363" lvl="1"/>
            <a:r>
              <a:rPr lang="nb-NO" sz="1200" i="0" u="none" strike="noStrike" baseline="0" dirty="0">
                <a:latin typeface="CIDFont+F4"/>
              </a:rPr>
              <a:t>Alternativ parkering, for alle som kan.</a:t>
            </a:r>
          </a:p>
          <a:p>
            <a:pPr marL="360363" lvl="1"/>
            <a:r>
              <a:rPr lang="nb-NO" sz="1200" i="0" u="none" strike="noStrike" baseline="0" dirty="0">
                <a:latin typeface="CIDFont+F4"/>
              </a:rPr>
              <a:t>Alternative kjøreruter, for de som har spesielt behov.</a:t>
            </a:r>
          </a:p>
          <a:p>
            <a:pPr marL="360363" lvl="1"/>
            <a:r>
              <a:rPr lang="nb-NO" sz="1200" i="0" u="none" strike="noStrike" baseline="0" dirty="0">
                <a:latin typeface="CIDFont+F4"/>
              </a:rPr>
              <a:t>Alternativ post- og avfallshåndtering i anleggsperioden.</a:t>
            </a:r>
          </a:p>
          <a:p>
            <a:pPr marL="360363" lvl="1"/>
            <a:r>
              <a:rPr lang="nb-NO" sz="1200" i="0" u="none" strike="noStrike" baseline="0" dirty="0">
                <a:latin typeface="CIDFont+F4"/>
              </a:rPr>
              <a:t>Takstmann og rystelsessensor på vegg.</a:t>
            </a:r>
          </a:p>
          <a:p>
            <a:pPr marL="360363" lvl="1"/>
            <a:r>
              <a:rPr lang="nb-NO" sz="1200" i="0" u="none" strike="noStrike" baseline="0" dirty="0">
                <a:latin typeface="CIDFont+F4"/>
              </a:rPr>
              <a:t>Spørsmålsrunde og eventuelle avklaringer dersom noe skulle være uklart.</a:t>
            </a:r>
            <a:endParaRPr lang="nb-NO" dirty="0"/>
          </a:p>
          <a:p>
            <a:pPr marL="371475" lvl="1" indent="0">
              <a:buNone/>
              <a:tabLst>
                <a:tab pos="1168400" algn="l"/>
              </a:tabLst>
            </a:pPr>
            <a:endParaRPr lang="nb-NO" sz="1400" dirty="0"/>
          </a:p>
          <a:p>
            <a:pPr marL="371475" lvl="1" indent="0">
              <a:buNone/>
              <a:tabLst>
                <a:tab pos="1168400" algn="l"/>
              </a:tabLst>
            </a:pPr>
            <a:endParaRPr lang="nb-NO" sz="1400" dirty="0"/>
          </a:p>
          <a:p>
            <a:pPr indent="-428625">
              <a:buFont typeface="+mj-lt"/>
              <a:buAutoNum type="arabicPeriod"/>
              <a:tabLst>
                <a:tab pos="1168400" algn="l"/>
              </a:tabLst>
            </a:pPr>
            <a:endParaRPr lang="nb-NO" sz="1600" dirty="0"/>
          </a:p>
          <a:p>
            <a:pPr marL="714375" lvl="1">
              <a:tabLst>
                <a:tab pos="1168400" algn="l"/>
              </a:tabLst>
            </a:pPr>
            <a:endParaRPr lang="nb-NO" sz="1400" dirty="0"/>
          </a:p>
          <a:p>
            <a:pPr marL="342900" indent="-342900" algn="l">
              <a:buFont typeface="+mj-lt"/>
              <a:buAutoNum type="arabicPeriod"/>
            </a:pPr>
            <a:endParaRPr lang="nb-NO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nb-NO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E556AE77-F0A1-B4BA-0125-A5EBB899BF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880" y="1124744"/>
            <a:ext cx="4901704" cy="495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847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A6D987F-F9D1-239F-DE3D-FA86B2CA3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Alternativ parkering, for alle som kan.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FD5C2BA-1DB1-DC6C-12B3-7CB6281B2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958" y="1268760"/>
            <a:ext cx="2879906" cy="4536504"/>
          </a:xfrm>
        </p:spPr>
        <p:txBody>
          <a:bodyPr/>
          <a:lstStyle/>
          <a:p>
            <a:r>
              <a:rPr lang="nb-NO" dirty="0"/>
              <a:t>Parkeringshus ved </a:t>
            </a:r>
            <a:r>
              <a:rPr lang="nb-NO" dirty="0" err="1"/>
              <a:t>Melhushallen</a:t>
            </a:r>
            <a:r>
              <a:rPr lang="nb-NO" dirty="0"/>
              <a:t> og </a:t>
            </a:r>
            <a:r>
              <a:rPr lang="nb-NO" dirty="0" err="1"/>
              <a:t>bankhallen</a:t>
            </a:r>
            <a:r>
              <a:rPr lang="nb-NO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Ikke Elbillading.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Gratis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endParaRPr lang="nb-NO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4B86F77C-2B06-CEAB-D174-5DBF9DA047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582" t="16800" r="1582" b="-866"/>
          <a:stretch/>
        </p:blipFill>
        <p:spPr>
          <a:xfrm>
            <a:off x="4139952" y="1093233"/>
            <a:ext cx="4066600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780035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mal gul">
  <a:themeElements>
    <a:clrScheme name="Melhus kommune">
      <a:dk1>
        <a:srgbClr val="53565A"/>
      </a:dk1>
      <a:lt1>
        <a:sysClr val="window" lastClr="FFFFFF"/>
      </a:lt1>
      <a:dk2>
        <a:srgbClr val="40C1AC"/>
      </a:dk2>
      <a:lt2>
        <a:srgbClr val="FFCD00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mal, hvit, standard format  -  Skrivebeskyttet" id="{EE4B1B64-2308-450C-A59A-11CD49B3A739}" vid="{264098C5-A003-4747-BF33-13513AD915F2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AB4F01914E66846B2B3E1603306CA54" ma:contentTypeVersion="3" ma:contentTypeDescription="Opprett et nytt dokument." ma:contentTypeScope="" ma:versionID="32d22344fe6598484f22e6abb15d625f">
  <xsd:schema xmlns:xsd="http://www.w3.org/2001/XMLSchema" xmlns:xs="http://www.w3.org/2001/XMLSchema" xmlns:p="http://schemas.microsoft.com/office/2006/metadata/properties" xmlns:ns2="ba6123e9-5629-45be-ae75-0d34eecba4ff" targetNamespace="http://schemas.microsoft.com/office/2006/metadata/properties" ma:root="true" ma:fieldsID="f1e45e1db3053b25eda31598781b343f" ns2:_="">
    <xsd:import namespace="ba6123e9-5629-45be-ae75-0d34eecba4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6123e9-5629-45be-ae75-0d34eecba4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DD109B7-3537-4502-A7CE-6A67E6FF354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22D2BCD-2287-4A66-A678-7534C07473D2}">
  <ds:schemaRefs>
    <ds:schemaRef ds:uri="http://purl.org/dc/dcmitype/"/>
    <ds:schemaRef ds:uri="http://schemas.microsoft.com/office/2006/documentManagement/types"/>
    <ds:schemaRef ds:uri="http://purl.org/dc/terms/"/>
    <ds:schemaRef ds:uri="http://schemas.microsoft.com/office/infopath/2007/PartnerControls"/>
    <ds:schemaRef ds:uri="d7eb2f90-2550-4148-aca3-578da77b70f5"/>
    <ds:schemaRef ds:uri="http://schemas.openxmlformats.org/package/2006/metadata/core-properties"/>
    <ds:schemaRef ds:uri="http://purl.org/dc/elements/1.1/"/>
    <ds:schemaRef ds:uri="56d49520-647b-4514-90fa-f4e030fb6c1d"/>
    <ds:schemaRef ds:uri="http://schemas.microsoft.com/office/2006/metadata/properties"/>
    <ds:schemaRef ds:uri="http://www.w3.org/XML/1998/namespace"/>
    <ds:schemaRef ds:uri="1697519b-56ed-4c0f-a15e-4ae5f2a27209"/>
    <ds:schemaRef ds:uri="ebbeef53-ba77-4a53-833d-6eb40094edde"/>
  </ds:schemaRefs>
</ds:datastoreItem>
</file>

<file path=customXml/itemProps3.xml><?xml version="1.0" encoding="utf-8"?>
<ds:datastoreItem xmlns:ds="http://schemas.openxmlformats.org/officeDocument/2006/customXml" ds:itemID="{78217ADC-5C32-4B5A-94C0-8DACD0014588}"/>
</file>

<file path=docProps/app.xml><?xml version="1.0" encoding="utf-8"?>
<Properties xmlns="http://schemas.openxmlformats.org/officeDocument/2006/extended-properties" xmlns:vt="http://schemas.openxmlformats.org/officeDocument/2006/docPropsVTypes">
  <Template>2.møte</Template>
  <TotalTime>93</TotalTime>
  <Words>787</Words>
  <Application>Microsoft Office PowerPoint</Application>
  <PresentationFormat>Skjermfremvisning (4:3)</PresentationFormat>
  <Paragraphs>154</Paragraphs>
  <Slides>22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CIDFont+F4</vt:lpstr>
      <vt:lpstr>Powerpointmal gul</vt:lpstr>
      <vt:lpstr>Informasjonsmøte for beboere Gammelbakkan og omeng. </vt:lpstr>
      <vt:lpstr>Agenda</vt:lpstr>
      <vt:lpstr>Felles gjennomgang av prosjektets omfang</vt:lpstr>
      <vt:lpstr>Felles gjennomgang av prosjektets omfang</vt:lpstr>
      <vt:lpstr>Felles gjennomgang av prosjektets omfang</vt:lpstr>
      <vt:lpstr>Felles gjennomgang av prosjektets omfang</vt:lpstr>
      <vt:lpstr>Felles gjennomgang av prosjektets omfang</vt:lpstr>
      <vt:lpstr>Felles gjennomgang av prosjektets omfang</vt:lpstr>
      <vt:lpstr>Alternativ parkering, for alle som kan.</vt:lpstr>
      <vt:lpstr>Alternativ parkering, for alle som kan.</vt:lpstr>
      <vt:lpstr>Alternative kjøreruter, for de som har spesielt behov.</vt:lpstr>
      <vt:lpstr>Alternative kjøreruter, for de som har spesielt behov.</vt:lpstr>
      <vt:lpstr>Alternativ post- og avfallshåndtering i anleggsperioden.</vt:lpstr>
      <vt:lpstr>Alternativ post- og avfallshåndtering i anleggsperioden.</vt:lpstr>
      <vt:lpstr>Alternativ post- og avfallshåndtering i anleggsperioden.</vt:lpstr>
      <vt:lpstr>Takstmann og rystelsessensor på vegg.</vt:lpstr>
      <vt:lpstr>Takstmann og rystelsessensor på vegg.</vt:lpstr>
      <vt:lpstr>Spørsmålsrunde og eventuelle andre avklaringer dersom noe skulle være uklart.</vt:lpstr>
      <vt:lpstr>Spørsmålsrunde og eventuelle andre avklaringer dersom noe skulle være uklart.</vt:lpstr>
      <vt:lpstr>PowerPoint-presentasjon</vt:lpstr>
      <vt:lpstr>Informasjonsmøte for beboere Gammelbakkan og omeng.  Inngang B </vt:lpstr>
      <vt:lpstr>Informasjonsmøte for beboere Gammelbakkan og omeng.  Velkommen!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Informasjonsmøte for beboere Gammelbakkan og omeng. </dc:title>
  <dc:creator>Torgeir Steinveg</dc:creator>
  <cp:lastModifiedBy>Torgeir Steinveg</cp:lastModifiedBy>
  <cp:revision>1</cp:revision>
  <cp:lastPrinted>2023-10-18T15:19:02Z</cp:lastPrinted>
  <dcterms:created xsi:type="dcterms:W3CDTF">2023-10-18T13:59:39Z</dcterms:created>
  <dcterms:modified xsi:type="dcterms:W3CDTF">2023-10-24T11:48:28Z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0x010100D33EB994700602449A7CEF33464A30D6</vt:lpwstr>
  </property>
  <property fmtid="{D5CDD505-2E9C-101B-9397-08002B2CF9AE}" pid="3" name="MediaServiceImageTags">
    <vt:lpwstr/>
  </property>
</Properties>
</file>